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134"/>
  </p:notesMasterIdLst>
  <p:handoutMasterIdLst>
    <p:handoutMasterId r:id="rId135"/>
  </p:handoutMasterIdLst>
  <p:sldIdLst>
    <p:sldId id="336" r:id="rId2"/>
    <p:sldId id="973" r:id="rId3"/>
    <p:sldId id="1219" r:id="rId4"/>
    <p:sldId id="1220" r:id="rId5"/>
    <p:sldId id="1221" r:id="rId6"/>
    <p:sldId id="1225" r:id="rId7"/>
    <p:sldId id="1224" r:id="rId8"/>
    <p:sldId id="1226" r:id="rId9"/>
    <p:sldId id="1222" r:id="rId10"/>
    <p:sldId id="1229" r:id="rId11"/>
    <p:sldId id="1228" r:id="rId12"/>
    <p:sldId id="1227" r:id="rId13"/>
    <p:sldId id="1233" r:id="rId14"/>
    <p:sldId id="1232" r:id="rId15"/>
    <p:sldId id="1231" r:id="rId16"/>
    <p:sldId id="1230" r:id="rId17"/>
    <p:sldId id="1235" r:id="rId18"/>
    <p:sldId id="1234" r:id="rId19"/>
    <p:sldId id="1348" r:id="rId20"/>
    <p:sldId id="1350" r:id="rId21"/>
    <p:sldId id="1236" r:id="rId22"/>
    <p:sldId id="1237" r:id="rId23"/>
    <p:sldId id="1351" r:id="rId24"/>
    <p:sldId id="1352" r:id="rId25"/>
    <p:sldId id="1353" r:id="rId26"/>
    <p:sldId id="1354" r:id="rId27"/>
    <p:sldId id="1238" r:id="rId28"/>
    <p:sldId id="1240" r:id="rId29"/>
    <p:sldId id="1241" r:id="rId30"/>
    <p:sldId id="1239" r:id="rId31"/>
    <p:sldId id="1242" r:id="rId32"/>
    <p:sldId id="1243" r:id="rId33"/>
    <p:sldId id="1245" r:id="rId34"/>
    <p:sldId id="1246" r:id="rId35"/>
    <p:sldId id="1244" r:id="rId36"/>
    <p:sldId id="1249" r:id="rId37"/>
    <p:sldId id="1250" r:id="rId38"/>
    <p:sldId id="1248" r:id="rId39"/>
    <p:sldId id="1251" r:id="rId40"/>
    <p:sldId id="1247" r:id="rId41"/>
    <p:sldId id="1255" r:id="rId42"/>
    <p:sldId id="1254" r:id="rId43"/>
    <p:sldId id="1253" r:id="rId44"/>
    <p:sldId id="1252" r:id="rId45"/>
    <p:sldId id="1259" r:id="rId46"/>
    <p:sldId id="1258" r:id="rId47"/>
    <p:sldId id="1257" r:id="rId48"/>
    <p:sldId id="1256" r:id="rId49"/>
    <p:sldId id="1260" r:id="rId50"/>
    <p:sldId id="1261" r:id="rId51"/>
    <p:sldId id="1262" r:id="rId52"/>
    <p:sldId id="1266" r:id="rId53"/>
    <p:sldId id="1265" r:id="rId54"/>
    <p:sldId id="1264" r:id="rId55"/>
    <p:sldId id="1263" r:id="rId56"/>
    <p:sldId id="1267" r:id="rId57"/>
    <p:sldId id="1273" r:id="rId58"/>
    <p:sldId id="1272" r:id="rId59"/>
    <p:sldId id="1271" r:id="rId60"/>
    <p:sldId id="1270" r:id="rId61"/>
    <p:sldId id="1269" r:id="rId62"/>
    <p:sldId id="1268" r:id="rId63"/>
    <p:sldId id="1274" r:id="rId64"/>
    <p:sldId id="1276" r:id="rId65"/>
    <p:sldId id="1277" r:id="rId66"/>
    <p:sldId id="1275" r:id="rId67"/>
    <p:sldId id="1278" r:id="rId68"/>
    <p:sldId id="1279" r:id="rId69"/>
    <p:sldId id="1280" r:id="rId70"/>
    <p:sldId id="1282" r:id="rId71"/>
    <p:sldId id="1281" r:id="rId72"/>
    <p:sldId id="1284" r:id="rId73"/>
    <p:sldId id="1285" r:id="rId74"/>
    <p:sldId id="1283" r:id="rId75"/>
    <p:sldId id="1286" r:id="rId76"/>
    <p:sldId id="1287" r:id="rId77"/>
    <p:sldId id="1291" r:id="rId78"/>
    <p:sldId id="1290" r:id="rId79"/>
    <p:sldId id="1289" r:id="rId80"/>
    <p:sldId id="1288" r:id="rId81"/>
    <p:sldId id="1292" r:id="rId82"/>
    <p:sldId id="1294" r:id="rId83"/>
    <p:sldId id="1295" r:id="rId84"/>
    <p:sldId id="1293" r:id="rId85"/>
    <p:sldId id="1297" r:id="rId86"/>
    <p:sldId id="1296" r:id="rId87"/>
    <p:sldId id="1298" r:id="rId88"/>
    <p:sldId id="1299" r:id="rId89"/>
    <p:sldId id="1301" r:id="rId90"/>
    <p:sldId id="1300" r:id="rId91"/>
    <p:sldId id="1306" r:id="rId92"/>
    <p:sldId id="1305" r:id="rId93"/>
    <p:sldId id="1304" r:id="rId94"/>
    <p:sldId id="1303" r:id="rId95"/>
    <p:sldId id="1302" r:id="rId96"/>
    <p:sldId id="1307" r:id="rId97"/>
    <p:sldId id="1308" r:id="rId98"/>
    <p:sldId id="1309" r:id="rId99"/>
    <p:sldId id="1310" r:id="rId100"/>
    <p:sldId id="1313" r:id="rId101"/>
    <p:sldId id="1312" r:id="rId102"/>
    <p:sldId id="1311" r:id="rId103"/>
    <p:sldId id="1314" r:id="rId104"/>
    <p:sldId id="1315" r:id="rId105"/>
    <p:sldId id="1316" r:id="rId106"/>
    <p:sldId id="1317" r:id="rId107"/>
    <p:sldId id="1318" r:id="rId108"/>
    <p:sldId id="1321" r:id="rId109"/>
    <p:sldId id="1320" r:id="rId110"/>
    <p:sldId id="1319" r:id="rId111"/>
    <p:sldId id="1324" r:id="rId112"/>
    <p:sldId id="1323" r:id="rId113"/>
    <p:sldId id="1322" r:id="rId114"/>
    <p:sldId id="1325" r:id="rId115"/>
    <p:sldId id="1327" r:id="rId116"/>
    <p:sldId id="1329" r:id="rId117"/>
    <p:sldId id="1328" r:id="rId118"/>
    <p:sldId id="1326" r:id="rId119"/>
    <p:sldId id="1330" r:id="rId120"/>
    <p:sldId id="1331" r:id="rId121"/>
    <p:sldId id="1332" r:id="rId122"/>
    <p:sldId id="1333" r:id="rId123"/>
    <p:sldId id="1334" r:id="rId124"/>
    <p:sldId id="1335" r:id="rId125"/>
    <p:sldId id="1336" r:id="rId126"/>
    <p:sldId id="1337" r:id="rId127"/>
    <p:sldId id="1338" r:id="rId128"/>
    <p:sldId id="1341" r:id="rId129"/>
    <p:sldId id="1342" r:id="rId130"/>
    <p:sldId id="1343" r:id="rId131"/>
    <p:sldId id="1344" r:id="rId132"/>
    <p:sldId id="1345" r:id="rId133"/>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60606"/>
    <a:srgbClr val="333300"/>
    <a:srgbClr val="FF9999"/>
    <a:srgbClr val="000000"/>
    <a:srgbClr val="080808"/>
    <a:srgbClr val="003366"/>
    <a:srgbClr val="FF3399"/>
    <a:srgbClr val="FF0066"/>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617" autoAdjust="0"/>
    <p:restoredTop sz="91505" autoAdjust="0"/>
  </p:normalViewPr>
  <p:slideViewPr>
    <p:cSldViewPr>
      <p:cViewPr>
        <p:scale>
          <a:sx n="90" d="100"/>
          <a:sy n="90" d="100"/>
        </p:scale>
        <p:origin x="-144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7213" cy="78027213"/>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3.wmf"/><Relationship Id="rId7" Type="http://schemas.openxmlformats.org/officeDocument/2006/relationships/image" Target="../media/image77.wmf"/><Relationship Id="rId2" Type="http://schemas.openxmlformats.org/officeDocument/2006/relationships/image" Target="../media/image72.wmf"/><Relationship Id="rId1" Type="http://schemas.openxmlformats.org/officeDocument/2006/relationships/image" Target="../media/image70.wmf"/><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0.wmf"/><Relationship Id="rId4"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4.wmf"/><Relationship Id="rId1" Type="http://schemas.openxmlformats.org/officeDocument/2006/relationships/image" Target="../media/image85.wmf"/><Relationship Id="rId5" Type="http://schemas.openxmlformats.org/officeDocument/2006/relationships/image" Target="../media/image88.wmf"/><Relationship Id="rId4" Type="http://schemas.openxmlformats.org/officeDocument/2006/relationships/image" Target="../media/image8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5" Type="http://schemas.openxmlformats.org/officeDocument/2006/relationships/image" Target="../media/image93.wmf"/><Relationship Id="rId4" Type="http://schemas.openxmlformats.org/officeDocument/2006/relationships/image" Target="../media/image9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100.wmf"/><Relationship Id="rId7" Type="http://schemas.openxmlformats.org/officeDocument/2006/relationships/image" Target="../media/image104.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 Id="rId9" Type="http://schemas.openxmlformats.org/officeDocument/2006/relationships/image" Target="../media/image10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8.wmf"/><Relationship Id="rId1" Type="http://schemas.openxmlformats.org/officeDocument/2006/relationships/image" Target="../media/image107.wmf"/><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0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6.wmf"/><Relationship Id="rId1" Type="http://schemas.openxmlformats.org/officeDocument/2006/relationships/image" Target="../media/image113.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6" Type="http://schemas.openxmlformats.org/officeDocument/2006/relationships/image" Target="../media/image132.wmf"/><Relationship Id="rId5" Type="http://schemas.openxmlformats.org/officeDocument/2006/relationships/image" Target="../media/image131.wmf"/><Relationship Id="rId4" Type="http://schemas.openxmlformats.org/officeDocument/2006/relationships/image" Target="../media/image1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5" Type="http://schemas.openxmlformats.org/officeDocument/2006/relationships/image" Target="../media/image150.wmf"/><Relationship Id="rId4" Type="http://schemas.openxmlformats.org/officeDocument/2006/relationships/image" Target="../media/image14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4.wmf"/><Relationship Id="rId4" Type="http://schemas.openxmlformats.org/officeDocument/2006/relationships/image" Target="../media/image158.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8.wmf"/><Relationship Id="rId1" Type="http://schemas.openxmlformats.org/officeDocument/2006/relationships/image" Target="../media/image15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4" Type="http://schemas.openxmlformats.org/officeDocument/2006/relationships/image" Target="../media/image1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9.wmf"/><Relationship Id="rId1" Type="http://schemas.openxmlformats.org/officeDocument/2006/relationships/image" Target="../media/image168.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9.wmf"/><Relationship Id="rId1" Type="http://schemas.openxmlformats.org/officeDocument/2006/relationships/image" Target="../media/image168.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5" Type="http://schemas.openxmlformats.org/officeDocument/2006/relationships/image" Target="../media/image176.wmf"/><Relationship Id="rId4" Type="http://schemas.openxmlformats.org/officeDocument/2006/relationships/image" Target="../media/image175.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6.wmf"/><Relationship Id="rId1" Type="http://schemas.openxmlformats.org/officeDocument/2006/relationships/image" Target="../media/image177.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5300"/>
          </a:xfrm>
          <a:prstGeom prst="rect">
            <a:avLst/>
          </a:prstGeom>
        </p:spPr>
        <p:txBody>
          <a:bodyPr vert="horz" lIns="90965" tIns="45482" rIns="90965" bIns="45482"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51275" y="0"/>
            <a:ext cx="2944813" cy="495300"/>
          </a:xfrm>
          <a:prstGeom prst="rect">
            <a:avLst/>
          </a:prstGeom>
        </p:spPr>
        <p:txBody>
          <a:bodyPr vert="horz" lIns="90965" tIns="45482" rIns="90965" bIns="45482" rtlCol="0"/>
          <a:lstStyle>
            <a:lvl1pPr algn="r">
              <a:defRPr sz="1200">
                <a:latin typeface="Arial" charset="0"/>
              </a:defRPr>
            </a:lvl1pPr>
          </a:lstStyle>
          <a:p>
            <a:pPr>
              <a:defRPr/>
            </a:pPr>
            <a:fld id="{512C3B4D-5C2A-40DE-99B5-5993CD54EE86}" type="datetimeFigureOut">
              <a:rPr lang="zh-CN" altLang="en-US"/>
              <a:pPr>
                <a:defRPr/>
              </a:pPr>
              <a:t>2017/12/14</a:t>
            </a:fld>
            <a:endParaRPr lang="zh-CN" altLang="en-US"/>
          </a:p>
        </p:txBody>
      </p:sp>
      <p:sp>
        <p:nvSpPr>
          <p:cNvPr id="4" name="页脚占位符 3"/>
          <p:cNvSpPr>
            <a:spLocks noGrp="1"/>
          </p:cNvSpPr>
          <p:nvPr>
            <p:ph type="ftr" sz="quarter" idx="2"/>
          </p:nvPr>
        </p:nvSpPr>
        <p:spPr>
          <a:xfrm>
            <a:off x="0" y="9431338"/>
            <a:ext cx="2946400" cy="495300"/>
          </a:xfrm>
          <a:prstGeom prst="rect">
            <a:avLst/>
          </a:prstGeom>
        </p:spPr>
        <p:txBody>
          <a:bodyPr vert="horz" lIns="90965" tIns="45482" rIns="90965" bIns="45482"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51275" y="9431338"/>
            <a:ext cx="2944813" cy="495300"/>
          </a:xfrm>
          <a:prstGeom prst="rect">
            <a:avLst/>
          </a:prstGeom>
        </p:spPr>
        <p:txBody>
          <a:bodyPr vert="horz" lIns="90965" tIns="45482" rIns="90965" bIns="45482" rtlCol="0" anchor="b"/>
          <a:lstStyle>
            <a:lvl1pPr algn="r">
              <a:defRPr sz="1200">
                <a:latin typeface="Arial" charset="0"/>
              </a:defRPr>
            </a:lvl1pPr>
          </a:lstStyle>
          <a:p>
            <a:pPr>
              <a:defRPr/>
            </a:pPr>
            <a:fld id="{64403318-96A2-4EB7-8F82-2D1044DF1E6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0965" tIns="45482" rIns="90965" bIns="45482" numCol="1" anchor="t" anchorCtr="0" compatLnSpc="1">
            <a:prstTxWarp prst="textNoShape">
              <a:avLst/>
            </a:prstTxWarp>
          </a:bodyPr>
          <a:lstStyle>
            <a:lvl1pPr>
              <a:defRPr sz="1200">
                <a:latin typeface="Arial" pitchFamily="34" charset="0"/>
              </a:defRPr>
            </a:lvl1pPr>
          </a:lstStyle>
          <a:p>
            <a:pPr>
              <a:defRPr/>
            </a:pPr>
            <a:endParaRPr lang="zh-CN" altLang="zh-CN"/>
          </a:p>
        </p:txBody>
      </p:sp>
      <p:sp>
        <p:nvSpPr>
          <p:cNvPr id="3075" name="Rectangle 3"/>
          <p:cNvSpPr>
            <a:spLocks noGrp="1" noChangeArrowheads="1"/>
          </p:cNvSpPr>
          <p:nvPr>
            <p:ph type="dt" idx="1"/>
          </p:nvPr>
        </p:nvSpPr>
        <p:spPr bwMode="auto">
          <a:xfrm>
            <a:off x="3851275" y="0"/>
            <a:ext cx="2944813" cy="495300"/>
          </a:xfrm>
          <a:prstGeom prst="rect">
            <a:avLst/>
          </a:prstGeom>
          <a:noFill/>
          <a:ln w="9525">
            <a:noFill/>
            <a:miter lim="800000"/>
            <a:headEnd/>
            <a:tailEnd/>
          </a:ln>
          <a:effectLst/>
        </p:spPr>
        <p:txBody>
          <a:bodyPr vert="horz" wrap="square" lIns="90965" tIns="45482" rIns="90965" bIns="45482" numCol="1" anchor="t" anchorCtr="0" compatLnSpc="1">
            <a:prstTxWarp prst="textNoShape">
              <a:avLst/>
            </a:prstTxWarp>
          </a:bodyPr>
          <a:lstStyle>
            <a:lvl1pPr algn="r">
              <a:defRPr sz="1200">
                <a:latin typeface="Arial" pitchFamily="34" charset="0"/>
              </a:defRPr>
            </a:lvl1pPr>
          </a:lstStyle>
          <a:p>
            <a:pPr>
              <a:defRPr/>
            </a:pPr>
            <a:endParaRPr lang="zh-CN" altLang="zh-CN"/>
          </a:p>
        </p:txBody>
      </p:sp>
      <p:sp>
        <p:nvSpPr>
          <p:cNvPr id="60420" name="Rectangle 4"/>
          <p:cNvSpPr>
            <a:spLocks noGrp="1" noRot="1" noChangeAspect="1" noChangeArrowheads="1"/>
          </p:cNvSpPr>
          <p:nvPr>
            <p:ph type="sldImg" idx="2"/>
          </p:nvPr>
        </p:nvSpPr>
        <p:spPr bwMode="auto">
          <a:xfrm>
            <a:off x="917575" y="744538"/>
            <a:ext cx="4964113" cy="3724275"/>
          </a:xfrm>
          <a:prstGeom prst="rect">
            <a:avLst/>
          </a:prstGeom>
          <a:noFill/>
          <a:ln w="9525">
            <a:noFill/>
            <a:miter lim="800000"/>
            <a:headEnd/>
            <a:tailEnd/>
          </a:ln>
        </p:spPr>
      </p:sp>
      <p:sp>
        <p:nvSpPr>
          <p:cNvPr id="3077" name="Rectangle 5"/>
          <p:cNvSpPr>
            <a:spLocks noGrp="1" noRot="1" noChangeArrowheads="1"/>
          </p:cNvSpPr>
          <p:nvPr>
            <p:ph type="body" sz="quarter" idx="3"/>
          </p:nvPr>
        </p:nvSpPr>
        <p:spPr bwMode="auto">
          <a:xfrm>
            <a:off x="681038" y="4716463"/>
            <a:ext cx="5437187" cy="4467225"/>
          </a:xfrm>
          <a:prstGeom prst="rect">
            <a:avLst/>
          </a:prstGeom>
          <a:noFill/>
          <a:ln w="9525" cmpd="sng">
            <a:noFill/>
            <a:miter lim="800000"/>
            <a:headEnd/>
            <a:tailEnd/>
          </a:ln>
          <a:effectLst/>
        </p:spPr>
        <p:txBody>
          <a:bodyPr vert="horz" wrap="square" lIns="90965" tIns="45482" rIns="90965" bIns="45482" numCol="1" anchor="ctr" anchorCtr="0" compatLnSpc="1">
            <a:prstTxWarp prst="textNoShape">
              <a:avLst/>
            </a:prstTxWarp>
          </a:bodyPr>
          <a:lstStyle/>
          <a:p>
            <a:pPr lvl="0"/>
            <a:r>
              <a:rPr lang="zh-CN" noProof="0" smtClean="0"/>
              <a:t>单击此处编辑母版文本样式</a:t>
            </a:r>
          </a:p>
          <a:p>
            <a:pPr lvl="1"/>
            <a:r>
              <a:rPr lang="zh-CN" noProof="0" smtClean="0"/>
              <a:t>第二级</a:t>
            </a:r>
          </a:p>
          <a:p>
            <a:pPr lvl="2"/>
            <a:r>
              <a:rPr lang="zh-CN" noProof="0" smtClean="0"/>
              <a:t>第三级</a:t>
            </a:r>
          </a:p>
          <a:p>
            <a:pPr lvl="3"/>
            <a:r>
              <a:rPr lang="zh-CN" noProof="0" smtClean="0"/>
              <a:t>第四级</a:t>
            </a:r>
          </a:p>
          <a:p>
            <a:pPr lvl="4"/>
            <a:r>
              <a:rPr lang="zh-CN" noProof="0" smtClean="0"/>
              <a:t>第五级</a:t>
            </a:r>
          </a:p>
        </p:txBody>
      </p:sp>
      <p:sp>
        <p:nvSpPr>
          <p:cNvPr id="3078" name="Rectangle 6"/>
          <p:cNvSpPr>
            <a:spLocks noGrp="1" noChangeArrowheads="1"/>
          </p:cNvSpPr>
          <p:nvPr>
            <p:ph type="ftr" sz="quarter" idx="4"/>
          </p:nvPr>
        </p:nvSpPr>
        <p:spPr bwMode="auto">
          <a:xfrm>
            <a:off x="0" y="9431338"/>
            <a:ext cx="2946400" cy="495300"/>
          </a:xfrm>
          <a:prstGeom prst="rect">
            <a:avLst/>
          </a:prstGeom>
          <a:noFill/>
          <a:ln w="9525">
            <a:noFill/>
            <a:miter lim="800000"/>
            <a:headEnd/>
            <a:tailEnd/>
          </a:ln>
          <a:effectLst/>
        </p:spPr>
        <p:txBody>
          <a:bodyPr vert="horz" wrap="square" lIns="90965" tIns="45482" rIns="90965" bIns="45482" numCol="1" anchor="b" anchorCtr="0" compatLnSpc="1">
            <a:prstTxWarp prst="textNoShape">
              <a:avLst/>
            </a:prstTxWarp>
          </a:bodyPr>
          <a:lstStyle>
            <a:lvl1pPr>
              <a:defRPr sz="1200">
                <a:latin typeface="Arial" pitchFamily="34" charset="0"/>
              </a:defRPr>
            </a:lvl1pPr>
          </a:lstStyle>
          <a:p>
            <a:pPr>
              <a:defRPr/>
            </a:pPr>
            <a:endParaRPr lang="zh-CN" altLang="zh-CN"/>
          </a:p>
        </p:txBody>
      </p:sp>
      <p:sp>
        <p:nvSpPr>
          <p:cNvPr id="3079" name="Rectangle 7"/>
          <p:cNvSpPr>
            <a:spLocks noGrp="1" noChangeArrowheads="1"/>
          </p:cNvSpPr>
          <p:nvPr>
            <p:ph type="sldNum" sz="quarter" idx="5"/>
          </p:nvPr>
        </p:nvSpPr>
        <p:spPr bwMode="auto">
          <a:xfrm>
            <a:off x="3851275" y="9431338"/>
            <a:ext cx="2944813" cy="495300"/>
          </a:xfrm>
          <a:prstGeom prst="rect">
            <a:avLst/>
          </a:prstGeom>
          <a:noFill/>
          <a:ln w="9525">
            <a:noFill/>
            <a:miter lim="800000"/>
            <a:headEnd/>
            <a:tailEnd/>
          </a:ln>
          <a:effectLst/>
        </p:spPr>
        <p:txBody>
          <a:bodyPr vert="horz" wrap="square" lIns="90965" tIns="45482" rIns="90965" bIns="45482" numCol="1" anchor="b" anchorCtr="0" compatLnSpc="1">
            <a:prstTxWarp prst="textNoShape">
              <a:avLst/>
            </a:prstTxWarp>
          </a:bodyPr>
          <a:lstStyle>
            <a:lvl1pPr algn="r">
              <a:defRPr sz="1200">
                <a:latin typeface="Arial" pitchFamily="34" charset="0"/>
              </a:defRPr>
            </a:lvl1pPr>
          </a:lstStyle>
          <a:p>
            <a:pPr>
              <a:defRPr/>
            </a:pPr>
            <a:fld id="{D3E5702F-CAAE-43EC-B553-E37C6E7C486C}"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p:sp>
      <p:sp>
        <p:nvSpPr>
          <p:cNvPr id="61443" name="备注占位符 2"/>
          <p:cNvSpPr>
            <a:spLocks noGrp="1"/>
          </p:cNvSpPr>
          <p:nvPr>
            <p:ph type="body" idx="1"/>
          </p:nvPr>
        </p:nvSpPr>
        <p:spPr>
          <a:noFill/>
          <a:ln/>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lgn="ctr">
                <a:defRPr/>
              </a:pPr>
              <a:endParaRPr lang="zh-CN" altLang="zh-CN" sz="2400">
                <a:latin typeface="Times New Roman" pitchFamily="18" charset="0"/>
              </a:endParaRPr>
            </a:p>
          </p:txBody>
        </p:sp>
        <p:sp>
          <p:nvSpPr>
            <p:cNvPr id="6" name="AutoShape 4"/>
            <p:cNvSpPr>
              <a:spLocks noChangeArrowheads="1"/>
            </p:cNvSpPr>
            <p:nvPr/>
          </p:nvSpPr>
          <p:spPr bwMode="auto">
            <a:xfrm>
              <a:off x="432" y="624"/>
              <a:ext cx="3264" cy="1200"/>
            </a:xfrm>
            <a:prstGeom prst="roundRect">
              <a:avLst>
                <a:gd name="adj" fmla="val 50000"/>
              </a:avLst>
            </a:prstGeom>
            <a:solidFill>
              <a:schemeClr val="bg1"/>
            </a:solidFill>
            <a:ln w="9525">
              <a:noFill/>
              <a:round/>
              <a:headEnd/>
              <a:tailEnd/>
            </a:ln>
            <a:effectLst/>
          </p:spPr>
          <p:txBody>
            <a:bodyPr wrap="none" anchor="ctr"/>
            <a:lstStyle/>
            <a:p>
              <a:pPr algn="ctr">
                <a:defRPr/>
              </a:pPr>
              <a:endParaRPr lang="zh-CN" altLang="zh-CN" sz="2400">
                <a:latin typeface="Times New Roman" pitchFamily="18" charset="0"/>
              </a:endParaRPr>
            </a:p>
          </p:txBody>
        </p:sp>
      </p:grpSp>
      <p:grpSp>
        <p:nvGrpSpPr>
          <p:cNvPr id="7" name="Group 5"/>
          <p:cNvGrpSpPr>
            <a:grpSpLocks/>
          </p:cNvGrpSpPr>
          <p:nvPr/>
        </p:nvGrpSpPr>
        <p:grpSpPr bwMode="auto">
          <a:xfrm>
            <a:off x="3632200" y="4889500"/>
            <a:ext cx="4876800" cy="319088"/>
            <a:chOff x="0" y="0"/>
            <a:chExt cx="3072" cy="201"/>
          </a:xfrm>
        </p:grpSpPr>
        <p:sp>
          <p:nvSpPr>
            <p:cNvPr id="8" name="AutoShape 6"/>
            <p:cNvSpPr>
              <a:spLocks noChangeArrowheads="1"/>
            </p:cNvSpPr>
            <p:nvPr/>
          </p:nvSpPr>
          <p:spPr bwMode="auto">
            <a:xfrm flipH="1">
              <a:off x="0" y="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zh-CN" altLang="en-US"/>
            </a:p>
          </p:txBody>
        </p:sp>
        <p:sp>
          <p:nvSpPr>
            <p:cNvPr id="9" name="AutoShape 7"/>
            <p:cNvSpPr>
              <a:spLocks noChangeArrowheads="1"/>
            </p:cNvSpPr>
            <p:nvPr/>
          </p:nvSpPr>
          <p:spPr bwMode="auto">
            <a:xfrm>
              <a:off x="2908" y="0"/>
              <a:ext cx="164" cy="201"/>
            </a:xfrm>
            <a:prstGeom prst="flowChartDelay">
              <a:avLst/>
            </a:prstGeom>
            <a:solidFill>
              <a:schemeClr val="hlink"/>
            </a:solidFill>
            <a:ln w="9525">
              <a:noFill/>
              <a:miter lim="800000"/>
              <a:headEnd/>
              <a:tailEnd/>
            </a:ln>
            <a:effectLst/>
          </p:spPr>
          <p:txBody>
            <a:bodyPr wrap="none" anchor="ctr"/>
            <a:lstStyle/>
            <a:p>
              <a:pPr>
                <a:defRPr/>
              </a:pPr>
              <a:endParaRPr lang="zh-CN" altLang="en-US"/>
            </a:p>
          </p:txBody>
        </p:sp>
      </p:grpSp>
      <p:sp>
        <p:nvSpPr>
          <p:cNvPr id="2056" name="Rectangle 8"/>
          <p:cNvSpPr>
            <a:spLocks noGrp="1" noChangeArrowheads="1"/>
          </p:cNvSpPr>
          <p:nvPr>
            <p:ph type="subTitle" idx="1"/>
          </p:nvPr>
        </p:nvSpPr>
        <p:spPr>
          <a:xfrm>
            <a:off x="4673600" y="2927350"/>
            <a:ext cx="4013200" cy="1822450"/>
          </a:xfrm>
        </p:spPr>
        <p:txBody>
          <a:bodyPr anchor="b"/>
          <a:lstStyle>
            <a:lvl1pPr marL="0" indent="0">
              <a:buFont typeface="Wingdings" pitchFamily="2" charset="2"/>
              <a:buNone/>
              <a:defRPr>
                <a:solidFill>
                  <a:schemeClr val="tx2"/>
                </a:solidFill>
              </a:defRPr>
            </a:lvl1pPr>
          </a:lstStyle>
          <a:p>
            <a:r>
              <a:rPr lang="zh-CN"/>
              <a:t>单击此处编辑母版副标题样式</a:t>
            </a:r>
          </a:p>
        </p:txBody>
      </p:sp>
      <p:sp>
        <p:nvSpPr>
          <p:cNvPr id="2060"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zh-CN"/>
              <a:t>单击此处编辑母版标题样式</a:t>
            </a:r>
          </a:p>
        </p:txBody>
      </p:sp>
      <p:sp>
        <p:nvSpPr>
          <p:cNvPr id="10" name="Rectangle 9"/>
          <p:cNvSpPr>
            <a:spLocks noGrp="1" noChangeArrowheads="1"/>
          </p:cNvSpPr>
          <p:nvPr>
            <p:ph type="dt" sz="quarter" idx="10"/>
          </p:nvPr>
        </p:nvSpPr>
        <p:spPr/>
        <p:txBody>
          <a:bodyPr/>
          <a:lstStyle>
            <a:lvl1pPr>
              <a:defRPr>
                <a:solidFill>
                  <a:schemeClr val="bg1"/>
                </a:solidFill>
              </a:defRPr>
            </a:lvl1pPr>
          </a:lstStyle>
          <a:p>
            <a:pPr>
              <a:defRPr/>
            </a:pPr>
            <a:endParaRPr lang="zh-CN" altLang="zh-CN"/>
          </a:p>
        </p:txBody>
      </p:sp>
      <p:sp>
        <p:nvSpPr>
          <p:cNvPr id="11" name="Rectangle 10"/>
          <p:cNvSpPr>
            <a:spLocks noGrp="1" noChangeArrowheads="1"/>
          </p:cNvSpPr>
          <p:nvPr>
            <p:ph type="ftr" sz="quarter" idx="11"/>
          </p:nvPr>
        </p:nvSpPr>
        <p:spPr/>
        <p:txBody>
          <a:bodyPr/>
          <a:lstStyle>
            <a:lvl1pPr algn="r">
              <a:defRPr/>
            </a:lvl1pPr>
          </a:lstStyle>
          <a:p>
            <a:pPr>
              <a:defRPr/>
            </a:pPr>
            <a:endParaRPr lang="zh-CN" altLang="zh-CN"/>
          </a:p>
        </p:txBody>
      </p:sp>
      <p:sp>
        <p:nvSpPr>
          <p:cNvPr id="12" name="Rectangle 11"/>
          <p:cNvSpPr>
            <a:spLocks noGrp="1" noChangeArrowheads="1"/>
          </p:cNvSpPr>
          <p:nvPr>
            <p:ph type="sldNum" sz="quarter" idx="12"/>
          </p:nvPr>
        </p:nvSpPr>
        <p:spPr>
          <a:xfrm>
            <a:off x="76200" y="6248400"/>
            <a:ext cx="587375" cy="488950"/>
          </a:xfrm>
        </p:spPr>
        <p:txBody>
          <a:bodyPr anchorCtr="0"/>
          <a:lstStyle>
            <a:lvl1pPr>
              <a:defRPr/>
            </a:lvl1pPr>
          </a:lstStyle>
          <a:p>
            <a:pPr>
              <a:defRPr/>
            </a:pPr>
            <a:fld id="{7C7A0C2B-4B90-4198-9C21-00693CE0C84E}" type="slidenum">
              <a:rPr lang="zh-CN" altLang="zh-CN"/>
              <a:pPr>
                <a:defRPr/>
              </a:pPr>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316595A1-3865-41D8-AE02-4799F3B99104}" type="slidenum">
              <a:rPr lang="zh-CN" altLang="zh-CN"/>
              <a:pPr>
                <a:defRPr/>
              </a:pPr>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762000"/>
            <a:ext cx="1981200" cy="53244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62000" y="762000"/>
            <a:ext cx="5791200" cy="53244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10F5156E-8422-4E8E-B0E0-2B6D79B8EA2E}" type="slidenum">
              <a:rPr lang="zh-CN" altLang="zh-CN"/>
              <a:pPr>
                <a:defRPr/>
              </a:pPr>
              <a:t>‹#›</a:t>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2362200"/>
            <a:ext cx="3770313"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0913" y="2362200"/>
            <a:ext cx="3770312" cy="17859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0913" y="4300538"/>
            <a:ext cx="3770312" cy="1785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p:txBody>
          <a:bodyPr/>
          <a:lstStyle>
            <a:lvl1pPr>
              <a:defRPr/>
            </a:lvl1pPr>
          </a:lstStyle>
          <a:p>
            <a:pPr>
              <a:defRPr/>
            </a:pPr>
            <a:endParaRPr lang="zh-CN" altLang="zh-CN"/>
          </a:p>
        </p:txBody>
      </p:sp>
      <p:sp>
        <p:nvSpPr>
          <p:cNvPr id="7" name="Rectangle 12"/>
          <p:cNvSpPr>
            <a:spLocks noGrp="1" noChangeArrowheads="1"/>
          </p:cNvSpPr>
          <p:nvPr>
            <p:ph type="ftr" sz="quarter" idx="11"/>
          </p:nvPr>
        </p:nvSpPr>
        <p:spPr/>
        <p:txBody>
          <a:bodyPr/>
          <a:lstStyle>
            <a:lvl1pPr>
              <a:defRPr/>
            </a:lvl1pPr>
          </a:lstStyle>
          <a:p>
            <a:pPr>
              <a:defRPr/>
            </a:pPr>
            <a:endParaRPr lang="zh-CN" altLang="zh-CN"/>
          </a:p>
        </p:txBody>
      </p:sp>
      <p:sp>
        <p:nvSpPr>
          <p:cNvPr id="8" name="Rectangle 13"/>
          <p:cNvSpPr>
            <a:spLocks noGrp="1" noChangeArrowheads="1"/>
          </p:cNvSpPr>
          <p:nvPr>
            <p:ph type="sldNum" sz="quarter" idx="12"/>
          </p:nvPr>
        </p:nvSpPr>
        <p:spPr/>
        <p:txBody>
          <a:bodyPr/>
          <a:lstStyle>
            <a:lvl1pPr>
              <a:defRPr/>
            </a:lvl1pPr>
          </a:lstStyle>
          <a:p>
            <a:pPr>
              <a:defRPr/>
            </a:pPr>
            <a:fld id="{435F33D9-32C7-46C7-A8BB-17E77A3E51B4}" type="slidenum">
              <a:rPr lang="zh-CN" altLang="zh-CN"/>
              <a:pPr>
                <a:defRPr/>
              </a:pPr>
              <a:t>‹#›</a:t>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2362200"/>
            <a:ext cx="3770313"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0913" y="2362200"/>
            <a:ext cx="3770312" cy="17859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60913" y="4300538"/>
            <a:ext cx="3770312" cy="17859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p:txBody>
          <a:bodyPr/>
          <a:lstStyle>
            <a:lvl1pPr>
              <a:defRPr/>
            </a:lvl1pPr>
          </a:lstStyle>
          <a:p>
            <a:pPr>
              <a:defRPr/>
            </a:pPr>
            <a:endParaRPr lang="zh-CN" altLang="zh-CN"/>
          </a:p>
        </p:txBody>
      </p:sp>
      <p:sp>
        <p:nvSpPr>
          <p:cNvPr id="7" name="Rectangle 12"/>
          <p:cNvSpPr>
            <a:spLocks noGrp="1" noChangeArrowheads="1"/>
          </p:cNvSpPr>
          <p:nvPr>
            <p:ph type="ftr" sz="quarter" idx="11"/>
          </p:nvPr>
        </p:nvSpPr>
        <p:spPr/>
        <p:txBody>
          <a:bodyPr/>
          <a:lstStyle>
            <a:lvl1pPr>
              <a:defRPr/>
            </a:lvl1pPr>
          </a:lstStyle>
          <a:p>
            <a:pPr>
              <a:defRPr/>
            </a:pPr>
            <a:endParaRPr lang="zh-CN" altLang="zh-CN"/>
          </a:p>
        </p:txBody>
      </p:sp>
      <p:sp>
        <p:nvSpPr>
          <p:cNvPr id="8" name="Rectangle 13"/>
          <p:cNvSpPr>
            <a:spLocks noGrp="1" noChangeArrowheads="1"/>
          </p:cNvSpPr>
          <p:nvPr>
            <p:ph type="sldNum" sz="quarter" idx="12"/>
          </p:nvPr>
        </p:nvSpPr>
        <p:spPr/>
        <p:txBody>
          <a:bodyPr/>
          <a:lstStyle>
            <a:lvl1pPr>
              <a:defRPr/>
            </a:lvl1pPr>
          </a:lstStyle>
          <a:p>
            <a:pPr>
              <a:defRPr/>
            </a:pPr>
            <a:fld id="{1128CBBD-7381-43D7-9E68-E0D1A2663F47}" type="slidenum">
              <a:rPr lang="zh-CN" altLang="zh-CN"/>
              <a:pPr>
                <a:defRPr/>
              </a:pPr>
              <a:t>‹#›</a:t>
            </a:fld>
            <a:endParaRPr lang="zh-CN"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762000"/>
            <a:ext cx="7924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2362200"/>
            <a:ext cx="3770313"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0913" y="2362200"/>
            <a:ext cx="3770312" cy="37242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ADE31001-EDB7-4BC9-8E14-6FF639022735}" type="slidenum">
              <a:rPr lang="zh-CN" altLang="zh-CN"/>
              <a:pPr>
                <a:defRPr/>
              </a:pPr>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solidFill>
                  <a:schemeClr val="bg1">
                    <a:lumMod val="50000"/>
                  </a:schemeClr>
                </a:solidFill>
              </a:defRPr>
            </a:lvl1pPr>
          </a:lstStyle>
          <a:p>
            <a:pPr>
              <a:defRPr/>
            </a:pPr>
            <a:fld id="{2EB97F26-A8B8-44D5-B438-A24E3BDCB5E3}" type="slidenum">
              <a:rPr lang="zh-CN" altLang="zh-CN"/>
              <a:pPr>
                <a:defRPr/>
              </a:pPr>
              <a:t>‹#›</a:t>
            </a:fld>
            <a:endParaRPr lang="zh-CN"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C6C9F3E8-CB41-489C-9957-DF45FA342AEB}" type="slidenum">
              <a:rPr lang="zh-CN" altLang="zh-CN"/>
              <a:pPr>
                <a:defRPr/>
              </a:pPr>
              <a:t>‹#›</a:t>
            </a:fld>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5A2F0350-CBF3-4CC2-A13D-A00627D38A92}" type="slidenum">
              <a:rPr lang="zh-CN" altLang="zh-CN"/>
              <a:pPr>
                <a:defRPr/>
              </a:pPr>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zh-CN" altLang="zh-CN"/>
          </a:p>
        </p:txBody>
      </p:sp>
      <p:sp>
        <p:nvSpPr>
          <p:cNvPr id="8" name="Rectangle 12"/>
          <p:cNvSpPr>
            <a:spLocks noGrp="1" noChangeArrowheads="1"/>
          </p:cNvSpPr>
          <p:nvPr>
            <p:ph type="ftr" sz="quarter" idx="11"/>
          </p:nvPr>
        </p:nvSpPr>
        <p:spPr/>
        <p:txBody>
          <a:bodyPr/>
          <a:lstStyle>
            <a:lvl1pPr>
              <a:defRPr/>
            </a:lvl1pPr>
          </a:lstStyle>
          <a:p>
            <a:pPr>
              <a:defRPr/>
            </a:pPr>
            <a:endParaRPr lang="zh-CN" altLang="zh-CN"/>
          </a:p>
        </p:txBody>
      </p:sp>
      <p:sp>
        <p:nvSpPr>
          <p:cNvPr id="9" name="Rectangle 13"/>
          <p:cNvSpPr>
            <a:spLocks noGrp="1" noChangeArrowheads="1"/>
          </p:cNvSpPr>
          <p:nvPr>
            <p:ph type="sldNum" sz="quarter" idx="12"/>
          </p:nvPr>
        </p:nvSpPr>
        <p:spPr/>
        <p:txBody>
          <a:bodyPr/>
          <a:lstStyle>
            <a:lvl1pPr>
              <a:defRPr/>
            </a:lvl1pPr>
          </a:lstStyle>
          <a:p>
            <a:pPr>
              <a:defRPr/>
            </a:pPr>
            <a:fld id="{B2F21737-C21F-48D6-AB6F-77307ACC3352}" type="slidenum">
              <a:rPr lang="zh-CN" altLang="zh-CN"/>
              <a:pPr>
                <a:defRPr/>
              </a:pPr>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zh-CN" altLang="zh-CN"/>
          </a:p>
        </p:txBody>
      </p:sp>
      <p:sp>
        <p:nvSpPr>
          <p:cNvPr id="4" name="Rectangle 12"/>
          <p:cNvSpPr>
            <a:spLocks noGrp="1" noChangeArrowheads="1"/>
          </p:cNvSpPr>
          <p:nvPr>
            <p:ph type="ftr" sz="quarter" idx="11"/>
          </p:nvPr>
        </p:nvSpPr>
        <p:spPr/>
        <p:txBody>
          <a:bodyPr/>
          <a:lstStyle>
            <a:lvl1pPr>
              <a:defRPr/>
            </a:lvl1pPr>
          </a:lstStyle>
          <a:p>
            <a:pPr>
              <a:defRPr/>
            </a:pPr>
            <a:endParaRPr lang="zh-CN" altLang="zh-CN"/>
          </a:p>
        </p:txBody>
      </p:sp>
      <p:sp>
        <p:nvSpPr>
          <p:cNvPr id="5" name="Rectangle 13"/>
          <p:cNvSpPr>
            <a:spLocks noGrp="1" noChangeArrowheads="1"/>
          </p:cNvSpPr>
          <p:nvPr>
            <p:ph type="sldNum" sz="quarter" idx="12"/>
          </p:nvPr>
        </p:nvSpPr>
        <p:spPr/>
        <p:txBody>
          <a:bodyPr/>
          <a:lstStyle>
            <a:lvl1pPr>
              <a:defRPr/>
            </a:lvl1pPr>
          </a:lstStyle>
          <a:p>
            <a:pPr>
              <a:defRPr/>
            </a:pPr>
            <a:fld id="{E6A50ADB-CFED-4C2C-8B79-69B3B5E7E782}" type="slidenum">
              <a:rPr lang="zh-CN" altLang="zh-CN"/>
              <a:pPr>
                <a:defRPr/>
              </a:pPr>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zh-CN" altLang="zh-CN"/>
          </a:p>
        </p:txBody>
      </p:sp>
      <p:sp>
        <p:nvSpPr>
          <p:cNvPr id="3" name="Rectangle 12"/>
          <p:cNvSpPr>
            <a:spLocks noGrp="1" noChangeArrowheads="1"/>
          </p:cNvSpPr>
          <p:nvPr>
            <p:ph type="ftr" sz="quarter" idx="11"/>
          </p:nvPr>
        </p:nvSpPr>
        <p:spPr/>
        <p:txBody>
          <a:bodyPr/>
          <a:lstStyle>
            <a:lvl1pPr>
              <a:defRPr/>
            </a:lvl1pPr>
          </a:lstStyle>
          <a:p>
            <a:pPr>
              <a:defRPr/>
            </a:pPr>
            <a:endParaRPr lang="zh-CN" altLang="zh-CN"/>
          </a:p>
        </p:txBody>
      </p:sp>
      <p:sp>
        <p:nvSpPr>
          <p:cNvPr id="4" name="Rectangle 13"/>
          <p:cNvSpPr>
            <a:spLocks noGrp="1" noChangeArrowheads="1"/>
          </p:cNvSpPr>
          <p:nvPr>
            <p:ph type="sldNum" sz="quarter" idx="12"/>
          </p:nvPr>
        </p:nvSpPr>
        <p:spPr/>
        <p:txBody>
          <a:bodyPr/>
          <a:lstStyle>
            <a:lvl1pPr>
              <a:defRPr/>
            </a:lvl1pPr>
          </a:lstStyle>
          <a:p>
            <a:pPr>
              <a:defRPr/>
            </a:pPr>
            <a:fld id="{B84716E8-E985-4AE4-A80B-A05614ECC6DA}" type="slidenum">
              <a:rPr lang="zh-CN" altLang="zh-CN"/>
              <a:pPr>
                <a:defRPr/>
              </a:pPr>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4C739B98-EB8A-481D-918F-44A720A99A9C}" type="slidenum">
              <a:rPr lang="zh-CN" altLang="zh-CN"/>
              <a:pPr>
                <a:defRPr/>
              </a:pPr>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6D3A159D-D4C8-42CA-8812-C97BDDC6D627}" type="slidenum">
              <a:rPr lang="zh-CN" altLang="zh-CN"/>
              <a:pPr>
                <a:defRPr/>
              </a:pPr>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grpSp>
        <p:nvGrpSpPr>
          <p:cNvPr id="20482" name="Group 2"/>
          <p:cNvGrpSpPr>
            <a:grpSpLocks/>
          </p:cNvGrpSpPr>
          <p:nvPr/>
        </p:nvGrpSpPr>
        <p:grpSpPr bwMode="auto">
          <a:xfrm>
            <a:off x="0" y="0"/>
            <a:ext cx="7620000" cy="6858000"/>
            <a:chOff x="0" y="0"/>
            <a:chExt cx="4800" cy="4320"/>
          </a:xfrm>
        </p:grpSpPr>
        <p:grpSp>
          <p:nvGrpSpPr>
            <p:cNvPr id="20488" name="Group 3"/>
            <p:cNvGrpSpPr>
              <a:grpSpLocks/>
            </p:cNvGrpSpPr>
            <p:nvPr userDrawn="1"/>
          </p:nvGrpSpPr>
          <p:grpSpPr bwMode="auto">
            <a:xfrm>
              <a:off x="0" y="0"/>
              <a:ext cx="2016" cy="4320"/>
              <a:chOff x="0" y="0"/>
              <a:chExt cx="2016" cy="4320"/>
            </a:xfrm>
          </p:grpSpPr>
          <p:sp>
            <p:nvSpPr>
              <p:cNvPr id="2" name="Rectangle 4"/>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029" name="未知"/>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a:noFill/>
                <a:round/>
                <a:headEnd/>
                <a:tailEnd/>
              </a:ln>
              <a:effectLst/>
            </p:spPr>
            <p:txBody>
              <a:bodyPr wrap="none"/>
              <a:lstStyle/>
              <a:p>
                <a:pPr>
                  <a:defRPr/>
                </a:pPr>
                <a:endParaRPr lang="zh-CN" altLang="en-US"/>
              </a:p>
            </p:txBody>
          </p:sp>
        </p:grpSp>
        <p:grpSp>
          <p:nvGrpSpPr>
            <p:cNvPr id="20489" name="Group 6"/>
            <p:cNvGrpSpPr>
              <a:grpSpLocks/>
            </p:cNvGrpSpPr>
            <p:nvPr/>
          </p:nvGrpSpPr>
          <p:grpSpPr bwMode="auto">
            <a:xfrm>
              <a:off x="144" y="1248"/>
              <a:ext cx="4656" cy="201"/>
              <a:chOff x="0" y="0"/>
              <a:chExt cx="4656" cy="201"/>
            </a:xfrm>
          </p:grpSpPr>
          <p:sp>
            <p:nvSpPr>
              <p:cNvPr id="1031" name="AutoShape 7"/>
              <p:cNvSpPr>
                <a:spLocks noChangeArrowheads="1"/>
              </p:cNvSpPr>
              <p:nvPr/>
            </p:nvSpPr>
            <p:spPr bwMode="auto">
              <a:xfrm>
                <a:off x="240" y="0"/>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zh-CN" altLang="en-US"/>
              </a:p>
            </p:txBody>
          </p:sp>
          <p:sp>
            <p:nvSpPr>
              <p:cNvPr id="3" name="AutoShape 8"/>
              <p:cNvSpPr>
                <a:spLocks noChangeArrowheads="1"/>
              </p:cNvSpPr>
              <p:nvPr/>
            </p:nvSpPr>
            <p:spPr bwMode="auto">
              <a:xfrm flipH="1">
                <a:off x="0" y="0"/>
                <a:ext cx="248" cy="201"/>
              </a:xfrm>
              <a:prstGeom prst="flowChartDelay">
                <a:avLst/>
              </a:prstGeom>
              <a:solidFill>
                <a:schemeClr val="hlink"/>
              </a:solidFill>
              <a:ln w="9525">
                <a:noFill/>
                <a:miter lim="800000"/>
                <a:headEnd/>
                <a:tailEnd/>
              </a:ln>
              <a:effectLst/>
            </p:spPr>
            <p:txBody>
              <a:bodyPr wrap="none" anchor="ctr"/>
              <a:lstStyle/>
              <a:p>
                <a:pPr>
                  <a:defRPr/>
                </a:pPr>
                <a:endParaRPr lang="zh-CN" altLang="en-US"/>
              </a:p>
            </p:txBody>
          </p:sp>
        </p:grpSp>
      </p:grpSp>
      <p:sp>
        <p:nvSpPr>
          <p:cNvPr id="20483" name="AutoShape 9"/>
          <p:cNvSpPr>
            <a:spLocks noGrp="1" noChangeArrowheads="1"/>
          </p:cNvSpPr>
          <p:nvPr>
            <p:ph type="title"/>
          </p:nvPr>
        </p:nvSpPr>
        <p:spPr bwMode="auto">
          <a:xfrm>
            <a:off x="762000" y="762000"/>
            <a:ext cx="7924800" cy="11430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zh-CN" smtClean="0"/>
              <a:t>单击此处编辑母版标题样式</a:t>
            </a:r>
          </a:p>
        </p:txBody>
      </p:sp>
      <p:sp>
        <p:nvSpPr>
          <p:cNvPr id="20484" name="Rectangle 10"/>
          <p:cNvSpPr>
            <a:spLocks noGrp="1" noChangeArrowheads="1"/>
          </p:cNvSpPr>
          <p:nvPr>
            <p:ph type="body" idx="1"/>
          </p:nvPr>
        </p:nvSpPr>
        <p:spPr bwMode="auto">
          <a:xfrm>
            <a:off x="838200" y="2362200"/>
            <a:ext cx="7693025" cy="3724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35" name="Rectangle 11"/>
          <p:cNvSpPr>
            <a:spLocks noGrp="1" noChangeArrowheads="1"/>
          </p:cNvSpPr>
          <p:nvPr>
            <p:ph type="dt" sz="half" idx="2"/>
          </p:nvPr>
        </p:nvSpPr>
        <p:spPr bwMode="auto">
          <a:xfrm>
            <a:off x="2438400" y="6248400"/>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atin typeface="Arial" pitchFamily="34" charset="0"/>
              </a:defRPr>
            </a:lvl1pPr>
          </a:lstStyle>
          <a:p>
            <a:pPr>
              <a:defRPr/>
            </a:pPr>
            <a:endParaRPr lang="zh-CN" altLang="zh-CN"/>
          </a:p>
        </p:txBody>
      </p:sp>
      <p:sp>
        <p:nvSpPr>
          <p:cNvPr id="1036" name="Rectangle 12"/>
          <p:cNvSpPr>
            <a:spLocks noGrp="1" noChangeArrowheads="1"/>
          </p:cNvSpPr>
          <p:nvPr>
            <p:ph type="ftr" sz="quarter" idx="3"/>
          </p:nvPr>
        </p:nvSpPr>
        <p:spPr bwMode="auto">
          <a:xfrm>
            <a:off x="5791200" y="6248400"/>
            <a:ext cx="2897188"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Arial" pitchFamily="34" charset="0"/>
              </a:defRPr>
            </a:lvl1pPr>
          </a:lstStyle>
          <a:p>
            <a:pPr>
              <a:defRPr/>
            </a:pPr>
            <a:endParaRPr lang="zh-CN" altLang="zh-CN"/>
          </a:p>
        </p:txBody>
      </p:sp>
      <p:sp>
        <p:nvSpPr>
          <p:cNvPr id="1037" name="Rectangle 13"/>
          <p:cNvSpPr>
            <a:spLocks noGrp="1" noChangeArrowheads="1"/>
          </p:cNvSpPr>
          <p:nvPr>
            <p:ph type="sldNum" sz="quarter" idx="4"/>
          </p:nvPr>
        </p:nvSpPr>
        <p:spPr bwMode="auto">
          <a:xfrm>
            <a:off x="84138" y="624205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defRPr sz="2600" b="1">
                <a:solidFill>
                  <a:schemeClr val="bg1"/>
                </a:solidFill>
                <a:latin typeface="Arial" pitchFamily="34" charset="0"/>
              </a:defRPr>
            </a:lvl1pPr>
          </a:lstStyle>
          <a:p>
            <a:pPr>
              <a:defRPr/>
            </a:pPr>
            <a:fld id="{B317AA8D-F4A8-41A5-B0FB-045B2870EF1C}"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5875" r:id="rId1"/>
    <p:sldLayoutId id="2147485876" r:id="rId2"/>
    <p:sldLayoutId id="2147485877" r:id="rId3"/>
    <p:sldLayoutId id="2147485878" r:id="rId4"/>
    <p:sldLayoutId id="2147485879" r:id="rId5"/>
    <p:sldLayoutId id="2147485880" r:id="rId6"/>
    <p:sldLayoutId id="2147485881" r:id="rId7"/>
    <p:sldLayoutId id="2147485882" r:id="rId8"/>
    <p:sldLayoutId id="2147485883" r:id="rId9"/>
    <p:sldLayoutId id="2147485884" r:id="rId10"/>
    <p:sldLayoutId id="2147485885" r:id="rId11"/>
    <p:sldLayoutId id="2147485886" r:id="rId12"/>
    <p:sldLayoutId id="2147485887" r:id="rId13"/>
    <p:sldLayoutId id="2147485888" r:id="rId14"/>
  </p:sldLayoutIdLst>
  <p:hf hdr="0" ftr="0" dt="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2pPr>
      <a:lvl3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3pPr>
      <a:lvl4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4pPr>
      <a:lvl5pPr algn="l" rtl="0" eaLnBrk="0" fontAlgn="base" hangingPunct="0">
        <a:lnSpc>
          <a:spcPct val="90000"/>
        </a:lnSpc>
        <a:spcBef>
          <a:spcPct val="0"/>
        </a:spcBef>
        <a:spcAft>
          <a:spcPct val="0"/>
        </a:spcAft>
        <a:defRPr sz="3600" b="1">
          <a:solidFill>
            <a:schemeClr val="tx2"/>
          </a:solidFill>
          <a:latin typeface="Arial" pitchFamily="34" charset="0"/>
          <a:ea typeface="宋体" pitchFamily="2" charset="-122"/>
        </a:defRPr>
      </a:lvl5pPr>
      <a:lvl6pPr marL="457200" algn="l" rtl="0" fontAlgn="base">
        <a:lnSpc>
          <a:spcPct val="90000"/>
        </a:lnSpc>
        <a:spcBef>
          <a:spcPct val="0"/>
        </a:spcBef>
        <a:spcAft>
          <a:spcPct val="0"/>
        </a:spcAft>
        <a:defRPr sz="3600" b="1">
          <a:solidFill>
            <a:schemeClr val="tx2"/>
          </a:solidFill>
          <a:latin typeface="Arial" pitchFamily="34" charset="0"/>
          <a:ea typeface="宋体" pitchFamily="2" charset="-122"/>
        </a:defRPr>
      </a:lvl6pPr>
      <a:lvl7pPr marL="914400" algn="l" rtl="0" fontAlgn="base">
        <a:lnSpc>
          <a:spcPct val="90000"/>
        </a:lnSpc>
        <a:spcBef>
          <a:spcPct val="0"/>
        </a:spcBef>
        <a:spcAft>
          <a:spcPct val="0"/>
        </a:spcAft>
        <a:defRPr sz="3600" b="1">
          <a:solidFill>
            <a:schemeClr val="tx2"/>
          </a:solidFill>
          <a:latin typeface="Arial" pitchFamily="34" charset="0"/>
          <a:ea typeface="宋体" pitchFamily="2" charset="-122"/>
        </a:defRPr>
      </a:lvl7pPr>
      <a:lvl8pPr marL="1371600" algn="l" rtl="0" fontAlgn="base">
        <a:lnSpc>
          <a:spcPct val="90000"/>
        </a:lnSpc>
        <a:spcBef>
          <a:spcPct val="0"/>
        </a:spcBef>
        <a:spcAft>
          <a:spcPct val="0"/>
        </a:spcAft>
        <a:defRPr sz="3600" b="1">
          <a:solidFill>
            <a:schemeClr val="tx2"/>
          </a:solidFill>
          <a:latin typeface="Arial" pitchFamily="34" charset="0"/>
          <a:ea typeface="宋体" pitchFamily="2" charset="-122"/>
        </a:defRPr>
      </a:lvl8pPr>
      <a:lvl9pPr marL="1828800" algn="l" rtl="0" fontAlgn="base">
        <a:lnSpc>
          <a:spcPct val="90000"/>
        </a:lnSpc>
        <a:spcBef>
          <a:spcPct val="0"/>
        </a:spcBef>
        <a:spcAft>
          <a:spcPct val="0"/>
        </a:spcAft>
        <a:defRPr sz="36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ea typeface="+mn-ea"/>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2.xml"/><Relationship Id="rId5" Type="http://schemas.openxmlformats.org/officeDocument/2006/relationships/image" Target="../media/image206.jpeg"/><Relationship Id="rId4" Type="http://schemas.openxmlformats.org/officeDocument/2006/relationships/image" Target="../media/image205.jpeg"/></Relationships>
</file>

<file path=ppt/slides/_rels/slide105.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1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oleObject" Target="../embeddings/oleObject30.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oleObject" Target="../embeddings/oleObject31.bin"/><Relationship Id="rId9" Type="http://schemas.openxmlformats.org/officeDocument/2006/relationships/oleObject" Target="../embeddings/oleObject36.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38.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oleObject" Target="../embeddings/oleObject43.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6.bin"/><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oleObject" Target="../embeddings/oleObject47.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oleObject" Target="../embeddings/oleObject52.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6.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9.bin"/><Relationship Id="rId5" Type="http://schemas.openxmlformats.org/officeDocument/2006/relationships/oleObject" Target="../embeddings/oleObject58.bin"/><Relationship Id="rId4" Type="http://schemas.openxmlformats.org/officeDocument/2006/relationships/oleObject" Target="../embeddings/oleObject57.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62.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oleObject" Target="../embeddings/oleObject63.bin"/><Relationship Id="rId7"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66.bin"/><Relationship Id="rId11" Type="http://schemas.openxmlformats.org/officeDocument/2006/relationships/oleObject" Target="../embeddings/oleObject71.bin"/><Relationship Id="rId5" Type="http://schemas.openxmlformats.org/officeDocument/2006/relationships/oleObject" Target="../embeddings/oleObject65.bin"/><Relationship Id="rId10" Type="http://schemas.openxmlformats.org/officeDocument/2006/relationships/oleObject" Target="../embeddings/oleObject70.bin"/><Relationship Id="rId4" Type="http://schemas.openxmlformats.org/officeDocument/2006/relationships/oleObject" Target="../embeddings/oleObject64.bin"/><Relationship Id="rId9" Type="http://schemas.openxmlformats.org/officeDocument/2006/relationships/oleObject" Target="../embeddings/oleObject69.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oleObject" Target="../embeddings/oleObject72.bin"/><Relationship Id="rId7"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75.bin"/><Relationship Id="rId5" Type="http://schemas.openxmlformats.org/officeDocument/2006/relationships/oleObject" Target="../embeddings/oleObject74.bin"/><Relationship Id="rId4" Type="http://schemas.openxmlformats.org/officeDocument/2006/relationships/oleObject" Target="../embeddings/oleObject73.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79.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0.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83.bin"/><Relationship Id="rId5" Type="http://schemas.openxmlformats.org/officeDocument/2006/relationships/oleObject" Target="../embeddings/oleObject82.bin"/><Relationship Id="rId4" Type="http://schemas.openxmlformats.org/officeDocument/2006/relationships/oleObject" Target="../embeddings/oleObject81.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oleObject" Target="../embeddings/oleObject87.bin"/><Relationship Id="rId4" Type="http://schemas.openxmlformats.org/officeDocument/2006/relationships/oleObject" Target="../embeddings/oleObject86.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oleObject" Target="../embeddings/oleObject90.bin"/><Relationship Id="rId4" Type="http://schemas.openxmlformats.org/officeDocument/2006/relationships/oleObject" Target="../embeddings/oleObject89.bin"/></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8.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oleObject" Target="../embeddings/oleObject92.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oleObject" Target="../embeddings/oleObject93.bin"/><Relationship Id="rId7"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96.bin"/><Relationship Id="rId5" Type="http://schemas.openxmlformats.org/officeDocument/2006/relationships/oleObject" Target="../embeddings/oleObject95.bin"/><Relationship Id="rId4" Type="http://schemas.openxmlformats.org/officeDocument/2006/relationships/oleObject" Target="../embeddings/oleObject94.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02.bin"/><Relationship Id="rId5" Type="http://schemas.openxmlformats.org/officeDocument/2006/relationships/oleObject" Target="../embeddings/oleObject101.bin"/><Relationship Id="rId4" Type="http://schemas.openxmlformats.org/officeDocument/2006/relationships/oleObject" Target="../embeddings/oleObject100.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oleObject" Target="../embeddings/oleObject107.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32.vml"/></Relationships>
</file>

<file path=ppt/slides/_rels/slide6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6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xml"/><Relationship Id="rId4" Type="http://schemas.openxmlformats.org/officeDocument/2006/relationships/image" Target="../media/image144.jpe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33.v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10.bin"/><Relationship Id="rId7"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13.bin"/><Relationship Id="rId5" Type="http://schemas.openxmlformats.org/officeDocument/2006/relationships/oleObject" Target="../embeddings/oleObject112.bin"/><Relationship Id="rId4" Type="http://schemas.openxmlformats.org/officeDocument/2006/relationships/oleObject" Target="../embeddings/oleObject111.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oleObject" Target="../embeddings/oleObject117.bin"/><Relationship Id="rId4" Type="http://schemas.openxmlformats.org/officeDocument/2006/relationships/oleObject" Target="../embeddings/oleObject116.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oleObject" Target="../embeddings/oleObject119.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23.bin"/><Relationship Id="rId5" Type="http://schemas.openxmlformats.org/officeDocument/2006/relationships/oleObject" Target="../embeddings/oleObject122.bin"/><Relationship Id="rId4" Type="http://schemas.openxmlformats.org/officeDocument/2006/relationships/oleObject" Target="../embeddings/oleObject121.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oleObject" Target="../embeddings/oleObject126.bin"/><Relationship Id="rId4" Type="http://schemas.openxmlformats.org/officeDocument/2006/relationships/oleObject" Target="../embeddings/oleObject125.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30.bin"/><Relationship Id="rId5" Type="http://schemas.openxmlformats.org/officeDocument/2006/relationships/oleObject" Target="../embeddings/oleObject129.bin"/><Relationship Id="rId4" Type="http://schemas.openxmlformats.org/officeDocument/2006/relationships/oleObject" Target="../embeddings/oleObject128.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34.bin"/><Relationship Id="rId5" Type="http://schemas.openxmlformats.org/officeDocument/2006/relationships/oleObject" Target="../embeddings/oleObject133.bin"/><Relationship Id="rId4" Type="http://schemas.openxmlformats.org/officeDocument/2006/relationships/oleObject" Target="../embeddings/oleObject132.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oleObject" Target="../embeddings/oleObject137.bin"/><Relationship Id="rId4" Type="http://schemas.openxmlformats.org/officeDocument/2006/relationships/oleObject" Target="../embeddings/oleObject136.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oleObject" Target="../embeddings/oleObject140.bin"/><Relationship Id="rId4" Type="http://schemas.openxmlformats.org/officeDocument/2006/relationships/oleObject" Target="../embeddings/oleObject139.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142.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43.bin"/><Relationship Id="rId7"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46.bin"/><Relationship Id="rId5" Type="http://schemas.openxmlformats.org/officeDocument/2006/relationships/oleObject" Target="../embeddings/oleObject145.bin"/><Relationship Id="rId4" Type="http://schemas.openxmlformats.org/officeDocument/2006/relationships/oleObject" Target="../embeddings/oleObject144.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oleObject" Target="../embeddings/oleObject150.bin"/><Relationship Id="rId4" Type="http://schemas.openxmlformats.org/officeDocument/2006/relationships/oleObject" Target="../embeddings/oleObject149.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oleObject" Target="../embeddings/oleObject153.bin"/><Relationship Id="rId4" Type="http://schemas.openxmlformats.org/officeDocument/2006/relationships/oleObject" Target="../embeddings/oleObject152.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183.jpeg"/></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oleObject" Target="../embeddings/oleObject156.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49.v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9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35842" name="Line 5"/>
          <p:cNvSpPr>
            <a:spLocks noChangeShapeType="1"/>
          </p:cNvSpPr>
          <p:nvPr/>
        </p:nvSpPr>
        <p:spPr bwMode="auto">
          <a:xfrm>
            <a:off x="1227138" y="3657600"/>
            <a:ext cx="7916862"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5843" name="Line 5"/>
          <p:cNvSpPr>
            <a:spLocks noChangeShapeType="1"/>
          </p:cNvSpPr>
          <p:nvPr/>
        </p:nvSpPr>
        <p:spPr bwMode="auto">
          <a:xfrm>
            <a:off x="0" y="28194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5844" name="TextBox 4"/>
          <p:cNvSpPr txBox="1">
            <a:spLocks noChangeArrowheads="1"/>
          </p:cNvSpPr>
          <p:nvPr/>
        </p:nvSpPr>
        <p:spPr bwMode="auto">
          <a:xfrm>
            <a:off x="2301875" y="2819400"/>
            <a:ext cx="4932762" cy="3416320"/>
          </a:xfrm>
          <a:prstGeom prst="rect">
            <a:avLst/>
          </a:prstGeom>
          <a:noFill/>
          <a:ln w="9525">
            <a:noFill/>
            <a:miter lim="800000"/>
            <a:headEnd/>
            <a:tailEnd/>
          </a:ln>
        </p:spPr>
        <p:txBody>
          <a:bodyPr wrap="none">
            <a:spAutoFit/>
          </a:bodyPr>
          <a:lstStyle/>
          <a:p>
            <a:pPr algn="ctr"/>
            <a:r>
              <a:rPr lang="zh-CN" altLang="zh-CN" sz="4800" b="1" dirty="0">
                <a:solidFill>
                  <a:srgbClr val="333300"/>
                </a:solidFill>
                <a:latin typeface="Times New Roman" pitchFamily="18" charset="0"/>
                <a:ea typeface="楷体" pitchFamily="49" charset="-122"/>
              </a:rPr>
              <a:t>计算物理学</a:t>
            </a:r>
            <a:endParaRPr lang="en-US" altLang="zh-CN" sz="4800" b="1" dirty="0">
              <a:solidFill>
                <a:srgbClr val="333300"/>
              </a:solidFill>
              <a:latin typeface="Times New Roman" pitchFamily="18" charset="0"/>
              <a:ea typeface="楷体" pitchFamily="49" charset="-122"/>
            </a:endParaRPr>
          </a:p>
          <a:p>
            <a:pPr algn="ctr"/>
            <a:endParaRPr lang="en-US" altLang="zh-CN" sz="2800" dirty="0">
              <a:solidFill>
                <a:srgbClr val="333300"/>
              </a:solidFill>
              <a:latin typeface="Times New Roman" pitchFamily="18" charset="0"/>
              <a:ea typeface="楷体" pitchFamily="49" charset="-122"/>
            </a:endParaRPr>
          </a:p>
          <a:p>
            <a:pPr algn="ctr"/>
            <a:endParaRPr lang="en-US" altLang="zh-CN" sz="2800" dirty="0">
              <a:solidFill>
                <a:srgbClr val="333300"/>
              </a:solidFill>
              <a:latin typeface="Times New Roman" pitchFamily="18" charset="0"/>
              <a:ea typeface="楷体" pitchFamily="49" charset="-122"/>
            </a:endParaRPr>
          </a:p>
          <a:p>
            <a:pPr algn="ctr"/>
            <a:r>
              <a:rPr lang="zh-CN" altLang="en-US" sz="3600" b="1" dirty="0" smtClean="0">
                <a:solidFill>
                  <a:srgbClr val="333300"/>
                </a:solidFill>
                <a:latin typeface="Times New Roman" pitchFamily="18" charset="0"/>
                <a:ea typeface="楷体" pitchFamily="49" charset="-122"/>
              </a:rPr>
              <a:t>第五章 第一性原理方法</a:t>
            </a:r>
            <a:endParaRPr lang="en-US" altLang="zh-CN" sz="3600" b="1" dirty="0">
              <a:solidFill>
                <a:srgbClr val="333300"/>
              </a:solidFill>
              <a:latin typeface="Times New Roman" pitchFamily="18" charset="0"/>
              <a:ea typeface="楷体" pitchFamily="49" charset="-122"/>
            </a:endParaRPr>
          </a:p>
          <a:p>
            <a:pPr algn="ctr"/>
            <a:endParaRPr lang="en-US" altLang="zh-CN" sz="2800" b="1" dirty="0">
              <a:solidFill>
                <a:srgbClr val="333300"/>
              </a:solidFill>
              <a:latin typeface="Times New Roman" pitchFamily="18" charset="0"/>
              <a:ea typeface="楷体" pitchFamily="49" charset="-122"/>
            </a:endParaRPr>
          </a:p>
          <a:p>
            <a:pPr algn="ctr"/>
            <a:r>
              <a:rPr lang="zh-CN" altLang="en-US" sz="2400" b="1" dirty="0">
                <a:solidFill>
                  <a:srgbClr val="333300"/>
                </a:solidFill>
                <a:latin typeface="Times New Roman" pitchFamily="18" charset="0"/>
                <a:ea typeface="楷体" pitchFamily="49" charset="-122"/>
              </a:rPr>
              <a:t>刘晓洁</a:t>
            </a:r>
            <a:endParaRPr lang="en-US" altLang="zh-CN" sz="2400" b="1" dirty="0">
              <a:solidFill>
                <a:srgbClr val="333300"/>
              </a:solidFill>
              <a:latin typeface="Times New Roman" pitchFamily="18" charset="0"/>
              <a:ea typeface="楷体" pitchFamily="49" charset="-122"/>
            </a:endParaRPr>
          </a:p>
          <a:p>
            <a:pPr algn="ctr"/>
            <a:r>
              <a:rPr lang="en-US" altLang="zh-CN" sz="2400" dirty="0">
                <a:solidFill>
                  <a:srgbClr val="333300"/>
                </a:solidFill>
                <a:latin typeface="Times New Roman" pitchFamily="18" charset="0"/>
                <a:ea typeface="楷体" pitchFamily="49" charset="-122"/>
              </a:rPr>
              <a:t>E-mail:liuxj100@nenu.edu.cn</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304800" y="1066800"/>
            <a:ext cx="8305800" cy="4893647"/>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科学计算的发展及其重要意义</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r>
              <a:rPr lang="zh-CN" altLang="en-US" sz="2400" b="1" dirty="0" smtClean="0">
                <a:solidFill>
                  <a:srgbClr val="060606"/>
                </a:solidFill>
                <a:latin typeface="Times New Roman" pitchFamily="18" charset="0"/>
                <a:ea typeface="楷体" pitchFamily="49" charset="-122"/>
              </a:rPr>
              <a:t>计算机模拟技术已经渗透到物理学的各个领域，包括凝聚态物理、核物理、粒子物理、天体物理等，导致了计算物理这一新学科的突破性发展和成熟。</a:t>
            </a:r>
            <a:endParaRPr lang="en-US" altLang="zh-CN" sz="2400" b="1" dirty="0" smtClean="0">
              <a:solidFill>
                <a:srgbClr val="060606"/>
              </a:solidFill>
              <a:latin typeface="Times New Roman" pitchFamily="18" charset="0"/>
              <a:ea typeface="楷体" pitchFamily="49" charset="-122"/>
            </a:endParaRPr>
          </a:p>
          <a:p>
            <a:r>
              <a:rPr lang="zh-CN" altLang="en-US" sz="2400" b="1" dirty="0" smtClean="0">
                <a:solidFill>
                  <a:srgbClr val="060606"/>
                </a:solidFill>
                <a:latin typeface="Times New Roman" pitchFamily="18" charset="0"/>
                <a:ea typeface="楷体" pitchFamily="49" charset="-122"/>
              </a:rPr>
              <a:t>从</a:t>
            </a:r>
            <a:r>
              <a:rPr lang="en-US" altLang="zh-CN" sz="2400" b="1" dirty="0" smtClean="0">
                <a:solidFill>
                  <a:srgbClr val="060606"/>
                </a:solidFill>
                <a:latin typeface="Times New Roman" pitchFamily="18" charset="0"/>
                <a:ea typeface="楷体" pitchFamily="49" charset="-122"/>
              </a:rPr>
              <a:t>20</a:t>
            </a:r>
            <a:r>
              <a:rPr lang="zh-CN" altLang="en-US" sz="2400" b="1" dirty="0" smtClean="0">
                <a:solidFill>
                  <a:srgbClr val="060606"/>
                </a:solidFill>
                <a:latin typeface="Times New Roman" pitchFamily="18" charset="0"/>
                <a:ea typeface="楷体" pitchFamily="49" charset="-122"/>
              </a:rPr>
              <a:t>世纪</a:t>
            </a:r>
            <a:r>
              <a:rPr lang="en-US" altLang="zh-CN" sz="2400" b="1" dirty="0" smtClean="0">
                <a:solidFill>
                  <a:srgbClr val="060606"/>
                </a:solidFill>
                <a:latin typeface="Times New Roman" pitchFamily="18" charset="0"/>
                <a:ea typeface="楷体" pitchFamily="49" charset="-122"/>
              </a:rPr>
              <a:t>40</a:t>
            </a:r>
            <a:r>
              <a:rPr lang="zh-CN" altLang="en-US" sz="2400" b="1" dirty="0" smtClean="0">
                <a:solidFill>
                  <a:srgbClr val="060606"/>
                </a:solidFill>
                <a:latin typeface="Times New Roman" pitchFamily="18" charset="0"/>
                <a:ea typeface="楷体" pitchFamily="49" charset="-122"/>
              </a:rPr>
              <a:t>年代开始，计算物理学家们已经发展了大量新数值方法</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第一性原理方法、</a:t>
            </a:r>
            <a:r>
              <a:rPr lang="en-US" altLang="zh-CN" sz="2400" b="1" dirty="0" smtClean="0">
                <a:solidFill>
                  <a:srgbClr val="060606"/>
                </a:solidFill>
                <a:latin typeface="Times New Roman" pitchFamily="18" charset="0"/>
                <a:ea typeface="楷体" pitchFamily="49" charset="-122"/>
              </a:rPr>
              <a:t>Monte Carlo </a:t>
            </a:r>
            <a:r>
              <a:rPr lang="zh-CN" altLang="en-US" sz="2400" b="1" dirty="0" smtClean="0">
                <a:solidFill>
                  <a:srgbClr val="060606"/>
                </a:solidFill>
                <a:latin typeface="Times New Roman" pitchFamily="18" charset="0"/>
                <a:ea typeface="楷体" pitchFamily="49" charset="-122"/>
              </a:rPr>
              <a:t>方法、分子动力学方法、快速</a:t>
            </a:r>
            <a:r>
              <a:rPr lang="en-US" altLang="zh-CN" sz="2400" b="1" dirty="0" smtClean="0">
                <a:solidFill>
                  <a:srgbClr val="060606"/>
                </a:solidFill>
                <a:latin typeface="Times New Roman" pitchFamily="18" charset="0"/>
                <a:ea typeface="楷体" pitchFamily="49" charset="-122"/>
              </a:rPr>
              <a:t>Fourier</a:t>
            </a:r>
            <a:r>
              <a:rPr lang="zh-CN" altLang="en-US" sz="2400" b="1" dirty="0" smtClean="0">
                <a:solidFill>
                  <a:srgbClr val="060606"/>
                </a:solidFill>
                <a:latin typeface="Times New Roman" pitchFamily="18" charset="0"/>
                <a:ea typeface="楷体" pitchFamily="49" charset="-122"/>
              </a:rPr>
              <a:t>变换方法等等</a:t>
            </a:r>
            <a:r>
              <a:rPr lang="en-US" altLang="zh-CN" sz="2400" b="1" dirty="0" smtClean="0">
                <a:solidFill>
                  <a:srgbClr val="060606"/>
                </a:solidFill>
                <a:latin typeface="Times New Roman" pitchFamily="18" charset="0"/>
                <a:ea typeface="楷体" pitchFamily="49" charset="-122"/>
              </a:rPr>
              <a:t>)</a:t>
            </a:r>
          </a:p>
          <a:p>
            <a:r>
              <a:rPr lang="zh-CN" altLang="en-US" sz="2400" b="1" dirty="0" smtClean="0">
                <a:solidFill>
                  <a:srgbClr val="060606"/>
                </a:solidFill>
                <a:latin typeface="Times New Roman" pitchFamily="18" charset="0"/>
                <a:ea typeface="楷体" pitchFamily="49" charset="-122"/>
              </a:rPr>
              <a:t>由此发现了很多未曾预料到的新现象，并给理论和实验物理学提供了许多新问题</a:t>
            </a:r>
            <a:endParaRPr lang="en-US" altLang="zh-CN" sz="2400" b="1" dirty="0" smtClean="0">
              <a:solidFill>
                <a:srgbClr val="060606"/>
              </a:solidFill>
              <a:latin typeface="Times New Roman" pitchFamily="18" charset="0"/>
              <a:ea typeface="楷体" pitchFamily="49" charset="-122"/>
            </a:endParaRPr>
          </a:p>
          <a:p>
            <a:r>
              <a:rPr lang="zh-CN" altLang="en-US" sz="2400" b="1" dirty="0" smtClean="0">
                <a:solidFill>
                  <a:srgbClr val="060606"/>
                </a:solidFill>
                <a:latin typeface="Times New Roman" pitchFamily="18" charset="0"/>
                <a:ea typeface="楷体" pitchFamily="49" charset="-122"/>
              </a:rPr>
              <a:t>总之，计算物理已成为物理学家揭示多层次复杂体系的物理规律的重要手段，同时也广泛应用于处理实验结果和提出物理解释。</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075356"/>
            <a:ext cx="754062" cy="488950"/>
          </a:xfrm>
        </p:spPr>
        <p:txBody>
          <a:bodyPr/>
          <a:lstStyle/>
          <a:p>
            <a:pPr>
              <a:defRPr/>
            </a:pPr>
            <a:fld id="{2EB97F26-A8B8-44D5-B438-A24E3BDCB5E3}" type="slidenum">
              <a:rPr lang="zh-CN" altLang="zh-CN" smtClean="0"/>
              <a:pPr>
                <a:defRPr/>
              </a:pPr>
              <a:t>100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5287025"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5.4 </a:t>
            </a:r>
            <a:r>
              <a:rPr lang="zh-CN" altLang="en-US" sz="2400" b="1" dirty="0" smtClean="0">
                <a:solidFill>
                  <a:srgbClr val="060606"/>
                </a:solidFill>
                <a:latin typeface="Times New Roman" pitchFamily="18" charset="0"/>
                <a:ea typeface="楷体" pitchFamily="49" charset="-122"/>
              </a:rPr>
              <a:t>第一原理方法应用范围和简单实例</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142844" y="1154668"/>
            <a:ext cx="4055919" cy="400110"/>
          </a:xfrm>
          <a:prstGeom prst="rect">
            <a:avLst/>
          </a:prstGeom>
        </p:spPr>
        <p:txBody>
          <a:bodyPr wrap="none">
            <a:spAutoFit/>
          </a:bodyPr>
          <a:lstStyle/>
          <a:p>
            <a:pPr algn="ctr"/>
            <a:r>
              <a:rPr lang="zh-CN" altLang="en-US" sz="2000" b="1" dirty="0" smtClean="0">
                <a:solidFill>
                  <a:srgbClr val="060606"/>
                </a:solidFill>
                <a:latin typeface="Times New Roman" pitchFamily="18" charset="0"/>
                <a:ea typeface="楷体" pitchFamily="49" charset="-122"/>
                <a:sym typeface="Symbol"/>
              </a:rPr>
              <a:t>第一性原理方法与经验方法的区别</a:t>
            </a:r>
            <a:endParaRPr lang="zh-CN" altLang="en-US" sz="2000" b="1" dirty="0">
              <a:solidFill>
                <a:srgbClr val="060606"/>
              </a:solidFill>
              <a:latin typeface="Times New Roman" pitchFamily="18" charset="0"/>
              <a:ea typeface="楷体" pitchFamily="49" charset="-122"/>
              <a:sym typeface="Symbol"/>
            </a:endParaRPr>
          </a:p>
        </p:txBody>
      </p:sp>
      <p:sp>
        <p:nvSpPr>
          <p:cNvPr id="8" name="TextBox 7"/>
          <p:cNvSpPr txBox="1"/>
          <p:nvPr/>
        </p:nvSpPr>
        <p:spPr>
          <a:xfrm>
            <a:off x="381000" y="5119694"/>
            <a:ext cx="2031325" cy="830997"/>
          </a:xfrm>
          <a:prstGeom prst="rect">
            <a:avLst/>
          </a:prstGeom>
          <a:noFill/>
        </p:spPr>
        <p:txBody>
          <a:bodyPr wrap="none" rtlCol="0">
            <a:spAutoFit/>
          </a:bodyPr>
          <a:lstStyle/>
          <a:p>
            <a:r>
              <a:rPr lang="zh-CN" altLang="en-US" sz="2400" dirty="0" smtClean="0">
                <a:solidFill>
                  <a:srgbClr val="060606"/>
                </a:solidFill>
                <a:latin typeface="楷体" pitchFamily="49" charset="-122"/>
                <a:ea typeface="楷体" pitchFamily="49" charset="-122"/>
              </a:rPr>
              <a:t>第一性原理方</a:t>
            </a:r>
            <a:endParaRPr lang="en-US" altLang="zh-CN" sz="2400" dirty="0" smtClean="0">
              <a:solidFill>
                <a:srgbClr val="060606"/>
              </a:solidFill>
              <a:latin typeface="楷体" pitchFamily="49" charset="-122"/>
              <a:ea typeface="楷体" pitchFamily="49" charset="-122"/>
            </a:endParaRPr>
          </a:p>
          <a:p>
            <a:r>
              <a:rPr lang="zh-CN" altLang="en-US" sz="2400" dirty="0" smtClean="0">
                <a:solidFill>
                  <a:srgbClr val="060606"/>
                </a:solidFill>
                <a:latin typeface="楷体" pitchFamily="49" charset="-122"/>
                <a:ea typeface="楷体" pitchFamily="49" charset="-122"/>
              </a:rPr>
              <a:t>法中的近似</a:t>
            </a:r>
            <a:endParaRPr lang="zh-CN" altLang="en-US" sz="2400" dirty="0">
              <a:solidFill>
                <a:srgbClr val="060606"/>
              </a:solidFill>
              <a:latin typeface="楷体" pitchFamily="49" charset="-122"/>
              <a:ea typeface="楷体" pitchFamily="49" charset="-122"/>
            </a:endParaRPr>
          </a:p>
        </p:txBody>
      </p:sp>
      <p:sp>
        <p:nvSpPr>
          <p:cNvPr id="9" name="TextBox 8"/>
          <p:cNvSpPr txBox="1"/>
          <p:nvPr/>
        </p:nvSpPr>
        <p:spPr>
          <a:xfrm>
            <a:off x="2971800" y="4691066"/>
            <a:ext cx="1415772" cy="461665"/>
          </a:xfrm>
          <a:prstGeom prst="rect">
            <a:avLst/>
          </a:prstGeom>
          <a:noFill/>
        </p:spPr>
        <p:txBody>
          <a:bodyPr wrap="none" rtlCol="0">
            <a:spAutoFit/>
          </a:bodyPr>
          <a:lstStyle/>
          <a:p>
            <a:r>
              <a:rPr lang="zh-CN" altLang="en-US" sz="2400" dirty="0" smtClean="0">
                <a:solidFill>
                  <a:srgbClr val="060606"/>
                </a:solidFill>
                <a:latin typeface="楷体" pitchFamily="49" charset="-122"/>
                <a:ea typeface="楷体" pitchFamily="49" charset="-122"/>
              </a:rPr>
              <a:t>绝热近似</a:t>
            </a:r>
            <a:endParaRPr lang="zh-CN" altLang="en-US" sz="2400" dirty="0">
              <a:solidFill>
                <a:srgbClr val="060606"/>
              </a:solidFill>
              <a:latin typeface="楷体" pitchFamily="49" charset="-122"/>
              <a:ea typeface="楷体" pitchFamily="49" charset="-122"/>
            </a:endParaRPr>
          </a:p>
        </p:txBody>
      </p:sp>
      <p:sp>
        <p:nvSpPr>
          <p:cNvPr id="10" name="右箭头标注 9"/>
          <p:cNvSpPr/>
          <p:nvPr/>
        </p:nvSpPr>
        <p:spPr>
          <a:xfrm>
            <a:off x="571472" y="1571612"/>
            <a:ext cx="2571768" cy="2500330"/>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060606"/>
                </a:solidFill>
                <a:latin typeface="楷体" pitchFamily="49" charset="-122"/>
                <a:ea typeface="楷体" pitchFamily="49" charset="-122"/>
              </a:rPr>
              <a:t>经验方法：</a:t>
            </a:r>
            <a:endParaRPr lang="en-US" altLang="zh-CN" sz="2400" dirty="0" smtClean="0">
              <a:solidFill>
                <a:srgbClr val="060606"/>
              </a:solidFill>
              <a:latin typeface="楷体" pitchFamily="49" charset="-122"/>
              <a:ea typeface="楷体" pitchFamily="49" charset="-122"/>
            </a:endParaRPr>
          </a:p>
          <a:p>
            <a:pPr algn="ctr"/>
            <a:r>
              <a:rPr lang="en-US" altLang="zh-CN" sz="2400" dirty="0" smtClean="0">
                <a:solidFill>
                  <a:srgbClr val="060606"/>
                </a:solidFill>
                <a:latin typeface="Times New Roman" pitchFamily="18" charset="0"/>
                <a:ea typeface="楷体" pitchFamily="49" charset="-122"/>
                <a:cs typeface="Times New Roman" pitchFamily="18" charset="0"/>
              </a:rPr>
              <a:t>KP</a:t>
            </a:r>
            <a:r>
              <a:rPr lang="zh-CN" altLang="en-US" sz="2400" dirty="0" smtClean="0">
                <a:solidFill>
                  <a:srgbClr val="060606"/>
                </a:solidFill>
                <a:latin typeface="楷体" pitchFamily="49" charset="-122"/>
                <a:ea typeface="楷体" pitchFamily="49" charset="-122"/>
              </a:rPr>
              <a:t>微扰</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紧束缚</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有效质量</a:t>
            </a:r>
            <a:endParaRPr lang="zh-CN" altLang="en-US" sz="2400" dirty="0">
              <a:solidFill>
                <a:srgbClr val="060606"/>
              </a:solidFill>
              <a:latin typeface="楷体" pitchFamily="49" charset="-122"/>
              <a:ea typeface="楷体" pitchFamily="49" charset="-122"/>
            </a:endParaRPr>
          </a:p>
        </p:txBody>
      </p:sp>
      <p:sp>
        <p:nvSpPr>
          <p:cNvPr id="11" name="椭圆 10"/>
          <p:cNvSpPr/>
          <p:nvPr/>
        </p:nvSpPr>
        <p:spPr>
          <a:xfrm>
            <a:off x="3357554" y="1071546"/>
            <a:ext cx="1857388" cy="35004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857620" y="1500174"/>
            <a:ext cx="800219" cy="2677656"/>
          </a:xfrm>
          <a:prstGeom prst="rect">
            <a:avLst/>
          </a:prstGeom>
          <a:noFill/>
        </p:spPr>
        <p:txBody>
          <a:bodyPr wrap="none" rtlCol="0">
            <a:spAutoFit/>
          </a:bodyPr>
          <a:lstStyle/>
          <a:p>
            <a:pPr algn="ctr"/>
            <a:r>
              <a:rPr lang="zh-CN" altLang="en-US" sz="2400" dirty="0" smtClean="0">
                <a:solidFill>
                  <a:srgbClr val="060606"/>
                </a:solidFill>
                <a:latin typeface="楷体" pitchFamily="49" charset="-122"/>
                <a:ea typeface="楷体" pitchFamily="49" charset="-122"/>
              </a:rPr>
              <a:t>与材</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料物</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理性</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质相</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关的</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实验</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参数</a:t>
            </a:r>
            <a:endParaRPr lang="zh-CN" altLang="en-US" sz="2400" dirty="0">
              <a:solidFill>
                <a:srgbClr val="060606"/>
              </a:solidFill>
              <a:latin typeface="楷体" pitchFamily="49" charset="-122"/>
              <a:ea typeface="楷体" pitchFamily="49" charset="-122"/>
            </a:endParaRPr>
          </a:p>
        </p:txBody>
      </p:sp>
      <p:sp>
        <p:nvSpPr>
          <p:cNvPr id="13" name="左箭头标注 12"/>
          <p:cNvSpPr/>
          <p:nvPr/>
        </p:nvSpPr>
        <p:spPr>
          <a:xfrm>
            <a:off x="5429256" y="1428736"/>
            <a:ext cx="1643074" cy="2714644"/>
          </a:xfrm>
          <a:prstGeom prst="lef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6294135" y="1428736"/>
            <a:ext cx="492443" cy="2677656"/>
          </a:xfrm>
          <a:prstGeom prst="rect">
            <a:avLst/>
          </a:prstGeom>
          <a:noFill/>
        </p:spPr>
        <p:txBody>
          <a:bodyPr wrap="none" rtlCol="0">
            <a:spAutoFit/>
          </a:bodyPr>
          <a:lstStyle/>
          <a:p>
            <a:pPr algn="ctr"/>
            <a:r>
              <a:rPr lang="zh-CN" altLang="en-US" sz="2400" dirty="0" smtClean="0">
                <a:solidFill>
                  <a:srgbClr val="060606"/>
                </a:solidFill>
                <a:latin typeface="楷体" pitchFamily="49" charset="-122"/>
                <a:ea typeface="楷体" pitchFamily="49" charset="-122"/>
              </a:rPr>
              <a:t>第</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一</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性</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原</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理</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方</a:t>
            </a:r>
            <a:endParaRPr lang="en-US" altLang="zh-CN" sz="2400" dirty="0" smtClean="0">
              <a:solidFill>
                <a:srgbClr val="060606"/>
              </a:solidFill>
              <a:latin typeface="楷体" pitchFamily="49" charset="-122"/>
              <a:ea typeface="楷体" pitchFamily="49" charset="-122"/>
            </a:endParaRPr>
          </a:p>
          <a:p>
            <a:pPr algn="ctr"/>
            <a:r>
              <a:rPr lang="zh-CN" altLang="en-US" sz="2400" dirty="0" smtClean="0">
                <a:solidFill>
                  <a:srgbClr val="060606"/>
                </a:solidFill>
                <a:latin typeface="楷体" pitchFamily="49" charset="-122"/>
                <a:ea typeface="楷体" pitchFamily="49" charset="-122"/>
              </a:rPr>
              <a:t>法</a:t>
            </a:r>
            <a:endParaRPr lang="zh-CN" altLang="en-US" sz="2400" dirty="0">
              <a:solidFill>
                <a:srgbClr val="060606"/>
              </a:solidFill>
              <a:latin typeface="楷体" pitchFamily="49" charset="-122"/>
              <a:ea typeface="楷体" pitchFamily="49" charset="-122"/>
            </a:endParaRPr>
          </a:p>
        </p:txBody>
      </p:sp>
      <p:sp>
        <p:nvSpPr>
          <p:cNvPr id="15" name="左大括号 14"/>
          <p:cNvSpPr/>
          <p:nvPr/>
        </p:nvSpPr>
        <p:spPr>
          <a:xfrm>
            <a:off x="2357422" y="4762504"/>
            <a:ext cx="714380" cy="142876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TextBox 15"/>
          <p:cNvSpPr txBox="1"/>
          <p:nvPr/>
        </p:nvSpPr>
        <p:spPr>
          <a:xfrm>
            <a:off x="3048000" y="5848641"/>
            <a:ext cx="1433406" cy="461665"/>
          </a:xfrm>
          <a:prstGeom prst="rect">
            <a:avLst/>
          </a:prstGeom>
          <a:noFill/>
        </p:spPr>
        <p:txBody>
          <a:bodyPr wrap="none" rtlCol="0">
            <a:spAutoFit/>
          </a:bodyPr>
          <a:lstStyle/>
          <a:p>
            <a:r>
              <a:rPr lang="en-US" altLang="zh-CN" sz="2400" dirty="0" smtClean="0">
                <a:solidFill>
                  <a:srgbClr val="060606"/>
                </a:solidFill>
                <a:latin typeface="Times New Roman" pitchFamily="18" charset="0"/>
                <a:ea typeface="楷体" pitchFamily="49" charset="-122"/>
                <a:cs typeface="Times New Roman" pitchFamily="18" charset="0"/>
              </a:rPr>
              <a:t>LDA</a:t>
            </a:r>
            <a:r>
              <a:rPr lang="zh-CN" altLang="en-US" sz="2400" dirty="0" smtClean="0">
                <a:solidFill>
                  <a:srgbClr val="060606"/>
                </a:solidFill>
                <a:latin typeface="楷体" pitchFamily="49" charset="-122"/>
                <a:ea typeface="楷体" pitchFamily="49" charset="-122"/>
              </a:rPr>
              <a:t>近似</a:t>
            </a:r>
            <a:endParaRPr lang="zh-CN" altLang="en-US" sz="2400" dirty="0">
              <a:solidFill>
                <a:srgbClr val="060606"/>
              </a:solidFill>
              <a:latin typeface="楷体" pitchFamily="49" charset="-122"/>
              <a:ea typeface="楷体" pitchFamily="49" charset="-122"/>
            </a:endParaRPr>
          </a:p>
        </p:txBody>
      </p:sp>
      <p:sp>
        <p:nvSpPr>
          <p:cNvPr id="17" name="云形 16"/>
          <p:cNvSpPr/>
          <p:nvPr/>
        </p:nvSpPr>
        <p:spPr>
          <a:xfrm>
            <a:off x="4643438" y="4191000"/>
            <a:ext cx="3857652" cy="228601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5029200" y="4710106"/>
            <a:ext cx="3214710" cy="1200329"/>
          </a:xfrm>
          <a:prstGeom prst="rect">
            <a:avLst/>
          </a:prstGeom>
          <a:noFill/>
        </p:spPr>
        <p:txBody>
          <a:bodyPr wrap="square" rtlCol="0">
            <a:spAutoFit/>
          </a:bodyPr>
          <a:lstStyle/>
          <a:p>
            <a:pPr algn="just"/>
            <a:r>
              <a:rPr lang="zh-CN" altLang="en-US" sz="2400" dirty="0" smtClean="0">
                <a:solidFill>
                  <a:srgbClr val="060606"/>
                </a:solidFill>
                <a:latin typeface="楷体" pitchFamily="49" charset="-122"/>
                <a:ea typeface="楷体" pitchFamily="49" charset="-122"/>
              </a:rPr>
              <a:t>定性上把握影响材料性质的主要方面不介入材料本征属性</a:t>
            </a:r>
            <a:endParaRPr lang="zh-CN" altLang="en-US" sz="2400" dirty="0">
              <a:solidFill>
                <a:srgbClr val="060606"/>
              </a:solidFill>
              <a:latin typeface="楷体" pitchFamily="49" charset="-122"/>
              <a:ea typeface="楷体" pitchFamily="49" charset="-122"/>
            </a:endParaRPr>
          </a:p>
        </p:txBody>
      </p:sp>
      <p:sp>
        <p:nvSpPr>
          <p:cNvPr id="19" name="矩形 18"/>
          <p:cNvSpPr/>
          <p:nvPr/>
        </p:nvSpPr>
        <p:spPr>
          <a:xfrm>
            <a:off x="685800" y="762000"/>
            <a:ext cx="700834" cy="400110"/>
          </a:xfrm>
          <a:prstGeom prst="rect">
            <a:avLst/>
          </a:prstGeom>
        </p:spPr>
        <p:txBody>
          <a:bodyPr wrap="none">
            <a:spAutoFit/>
          </a:bodyPr>
          <a:lstStyle/>
          <a:p>
            <a:pPr algn="ctr"/>
            <a:r>
              <a:rPr lang="zh-CN" altLang="en-US" sz="2000" b="1" dirty="0" smtClean="0">
                <a:solidFill>
                  <a:srgbClr val="060606"/>
                </a:solidFill>
                <a:latin typeface="Times New Roman" pitchFamily="18" charset="0"/>
                <a:ea typeface="楷体" pitchFamily="49" charset="-122"/>
                <a:sym typeface="Symbol"/>
              </a:rPr>
              <a:t>总结</a:t>
            </a:r>
            <a:endParaRPr lang="en-US" altLang="zh-CN" sz="20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60939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381000" y="2136339"/>
            <a:ext cx="8534400" cy="2585323"/>
          </a:xfrm>
          <a:prstGeom prst="rect">
            <a:avLst/>
          </a:prstGeom>
        </p:spPr>
        <p:txBody>
          <a:bodyPr wrap="square">
            <a:spAutoFit/>
          </a:bodyPr>
          <a:lstStyle/>
          <a:p>
            <a:endParaRPr lang="en-US" altLang="zh-CN" dirty="0" smtClean="0"/>
          </a:p>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第一性原理计算的常规应用体现在哪些方面？</a:t>
            </a:r>
            <a:r>
              <a:rPr lang="en-US" altLang="zh-CN" sz="2400" b="1" dirty="0" smtClean="0">
                <a:solidFill>
                  <a:srgbClr val="060606"/>
                </a:solidFill>
                <a:latin typeface="Times New Roman" pitchFamily="18" charset="0"/>
                <a:ea typeface="楷体" pitchFamily="49" charset="-122"/>
                <a:sym typeface="Symbol"/>
              </a:rPr>
              <a:t>------</a:t>
            </a:r>
            <a:r>
              <a:rPr lang="zh-CN" altLang="en-US" sz="2400" b="1" dirty="0" smtClean="0">
                <a:solidFill>
                  <a:srgbClr val="060606"/>
                </a:solidFill>
                <a:latin typeface="Times New Roman" pitchFamily="18" charset="0"/>
                <a:ea typeface="楷体" pitchFamily="49" charset="-122"/>
                <a:sym typeface="Symbol"/>
              </a:rPr>
              <a:t>长处与优势</a:t>
            </a: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第一性原理计算方法应用过程中还存在哪些问题？</a:t>
            </a:r>
            <a:r>
              <a:rPr lang="en-US" altLang="zh-CN" sz="2400" b="1" dirty="0" smtClean="0">
                <a:solidFill>
                  <a:srgbClr val="060606"/>
                </a:solidFill>
                <a:latin typeface="Times New Roman" pitchFamily="18" charset="0"/>
                <a:ea typeface="楷体" pitchFamily="49" charset="-122"/>
                <a:sym typeface="Symbol"/>
              </a:rPr>
              <a:t>------</a:t>
            </a:r>
            <a:r>
              <a:rPr lang="zh-CN" altLang="en-US" sz="2400" b="1" dirty="0" smtClean="0">
                <a:solidFill>
                  <a:srgbClr val="060606"/>
                </a:solidFill>
                <a:latin typeface="Times New Roman" pitchFamily="18" charset="0"/>
                <a:ea typeface="楷体" pitchFamily="49" charset="-122"/>
                <a:sym typeface="Symbol"/>
              </a:rPr>
              <a:t>不足之处或可以改进的方面</a:t>
            </a: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第一性原理计算方法已取得的进展</a:t>
            </a: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具体实例</a:t>
            </a:r>
            <a:endParaRPr lang="en-US" altLang="zh-CN" sz="24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pic>
        <p:nvPicPr>
          <p:cNvPr id="8" name="Picture 1" descr="C:\Users\Administrator\Desktop\1116.jpg"/>
          <p:cNvPicPr>
            <a:picLocks noChangeAspect="1" noChangeArrowheads="1"/>
          </p:cNvPicPr>
          <p:nvPr/>
        </p:nvPicPr>
        <p:blipFill>
          <a:blip r:embed="rId2" cstate="print"/>
          <a:srcRect/>
          <a:stretch>
            <a:fillRect/>
          </a:stretch>
        </p:blipFill>
        <p:spPr bwMode="auto">
          <a:xfrm>
            <a:off x="1" y="1430865"/>
            <a:ext cx="4528007" cy="3071833"/>
          </a:xfrm>
          <a:prstGeom prst="rect">
            <a:avLst/>
          </a:prstGeom>
          <a:noFill/>
        </p:spPr>
      </p:pic>
      <p:pic>
        <p:nvPicPr>
          <p:cNvPr id="9" name="Picture 2" descr="C:\Users\Administrator\Desktop\1117.jpg"/>
          <p:cNvPicPr>
            <a:picLocks noChangeAspect="1" noChangeArrowheads="1"/>
          </p:cNvPicPr>
          <p:nvPr/>
        </p:nvPicPr>
        <p:blipFill>
          <a:blip r:embed="rId3" cstate="print"/>
          <a:srcRect/>
          <a:stretch>
            <a:fillRect/>
          </a:stretch>
        </p:blipFill>
        <p:spPr bwMode="auto">
          <a:xfrm>
            <a:off x="4714876" y="1645178"/>
            <a:ext cx="3667129" cy="3000378"/>
          </a:xfrm>
          <a:prstGeom prst="rect">
            <a:avLst/>
          </a:prstGeom>
          <a:noFill/>
        </p:spPr>
      </p:pic>
      <p:sp>
        <p:nvSpPr>
          <p:cNvPr id="10" name="矩形 9"/>
          <p:cNvSpPr/>
          <p:nvPr/>
        </p:nvSpPr>
        <p:spPr>
          <a:xfrm>
            <a:off x="2571736" y="5574268"/>
            <a:ext cx="3840795" cy="369332"/>
          </a:xfrm>
          <a:prstGeom prst="rect">
            <a:avLst/>
          </a:prstGeom>
        </p:spPr>
        <p:txBody>
          <a:bodyPr wrap="none">
            <a:spAutoFit/>
          </a:bodyPr>
          <a:lstStyle/>
          <a:p>
            <a:r>
              <a:rPr lang="en-US" altLang="zh-CN" dirty="0" smtClean="0"/>
              <a:t>PHYSICAL REVIEW B 79, 115442 2009 </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304800" y="2209800"/>
            <a:ext cx="8686800" cy="2677656"/>
          </a:xfrm>
          <a:prstGeom prst="rect">
            <a:avLst/>
          </a:prstGeom>
        </p:spPr>
        <p:txBody>
          <a:bodyPr wrap="square">
            <a:spAutoFit/>
          </a:bodyPr>
          <a:lstStyle/>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第一性原理计算可能存在的问题</a:t>
            </a: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运用第一性原理计算半导体和绝缘体的能带带隙往往是低估的，带隙偏小；</a:t>
            </a: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对于金属，则存在“带宽偏大”问题。</a:t>
            </a: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r>
              <a:rPr lang="en-US" altLang="zh-CN" sz="2400" b="1" dirty="0" smtClean="0">
                <a:solidFill>
                  <a:srgbClr val="060606"/>
                </a:solidFill>
                <a:latin typeface="Times New Roman" pitchFamily="18" charset="0"/>
                <a:ea typeface="楷体" pitchFamily="49" charset="-122"/>
                <a:sym typeface="Symbol"/>
              </a:rPr>
              <a:t>L(S)DA</a:t>
            </a:r>
            <a:r>
              <a:rPr lang="zh-CN" altLang="en-US" sz="2400" b="1" dirty="0" smtClean="0">
                <a:solidFill>
                  <a:srgbClr val="060606"/>
                </a:solidFill>
                <a:latin typeface="Times New Roman" pitchFamily="18" charset="0"/>
                <a:ea typeface="楷体" pitchFamily="49" charset="-122"/>
                <a:sym typeface="Symbol"/>
              </a:rPr>
              <a:t>计算晶格常数偏小、太大的关联能、态大的块体模量</a:t>
            </a:r>
            <a:r>
              <a:rPr lang="en-US" altLang="zh-CN" sz="2400" b="1" dirty="0" smtClean="0">
                <a:solidFill>
                  <a:srgbClr val="060606"/>
                </a:solidFill>
                <a:latin typeface="Times New Roman" pitchFamily="18" charset="0"/>
                <a:ea typeface="楷体" pitchFamily="49" charset="-122"/>
                <a:sym typeface="Symbol"/>
              </a:rPr>
              <a:t>------</a:t>
            </a:r>
            <a:r>
              <a:rPr lang="zh-CN" altLang="en-US" sz="2400" b="1" dirty="0" smtClean="0">
                <a:solidFill>
                  <a:srgbClr val="060606"/>
                </a:solidFill>
                <a:latin typeface="Times New Roman" pitchFamily="18" charset="0"/>
                <a:ea typeface="楷体" pitchFamily="49" charset="-122"/>
                <a:sym typeface="Symbol"/>
              </a:rPr>
              <a:t>用</a:t>
            </a:r>
            <a:r>
              <a:rPr lang="en-US" altLang="zh-CN" sz="2400" b="1" dirty="0" smtClean="0">
                <a:solidFill>
                  <a:srgbClr val="060606"/>
                </a:solidFill>
                <a:latin typeface="Times New Roman" pitchFamily="18" charset="0"/>
                <a:ea typeface="楷体" pitchFamily="49" charset="-122"/>
                <a:sym typeface="Symbol"/>
              </a:rPr>
              <a:t>GGA(</a:t>
            </a:r>
            <a:r>
              <a:rPr lang="zh-CN" altLang="en-US" sz="2400" b="1" dirty="0" smtClean="0">
                <a:solidFill>
                  <a:srgbClr val="060606"/>
                </a:solidFill>
                <a:latin typeface="Times New Roman" pitchFamily="18" charset="0"/>
                <a:ea typeface="楷体" pitchFamily="49" charset="-122"/>
                <a:sym typeface="Symbol"/>
              </a:rPr>
              <a:t>或改进后的</a:t>
            </a:r>
            <a:r>
              <a:rPr lang="en-US" altLang="zh-CN" sz="2400" b="1" dirty="0" smtClean="0">
                <a:solidFill>
                  <a:srgbClr val="060606"/>
                </a:solidFill>
                <a:latin typeface="Times New Roman" pitchFamily="18" charset="0"/>
                <a:ea typeface="楷体" pitchFamily="49" charset="-122"/>
                <a:sym typeface="Symbol"/>
              </a:rPr>
              <a:t>)</a:t>
            </a:r>
          </a:p>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计算和实验结果对比</a:t>
            </a:r>
            <a:endParaRPr lang="en-US" altLang="zh-CN" sz="24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pic>
        <p:nvPicPr>
          <p:cNvPr id="8" name="Picture 1" descr="C:\Users\Administrator\Desktop\1118.jpg"/>
          <p:cNvPicPr>
            <a:picLocks noChangeAspect="1" noChangeArrowheads="1"/>
          </p:cNvPicPr>
          <p:nvPr/>
        </p:nvPicPr>
        <p:blipFill>
          <a:blip r:embed="rId2" cstate="print"/>
          <a:srcRect/>
          <a:stretch>
            <a:fillRect/>
          </a:stretch>
        </p:blipFill>
        <p:spPr bwMode="auto">
          <a:xfrm rot="5400000">
            <a:off x="1244449" y="475109"/>
            <a:ext cx="2157426" cy="3188408"/>
          </a:xfrm>
          <a:prstGeom prst="rect">
            <a:avLst/>
          </a:prstGeom>
          <a:noFill/>
        </p:spPr>
      </p:pic>
      <p:pic>
        <p:nvPicPr>
          <p:cNvPr id="9" name="Picture 2" descr="C:\Users\Administrator\Desktop\1119.jpg"/>
          <p:cNvPicPr>
            <a:picLocks noChangeAspect="1" noChangeArrowheads="1"/>
          </p:cNvPicPr>
          <p:nvPr/>
        </p:nvPicPr>
        <p:blipFill>
          <a:blip r:embed="rId3" cstate="print"/>
          <a:srcRect/>
          <a:stretch>
            <a:fillRect/>
          </a:stretch>
        </p:blipFill>
        <p:spPr bwMode="auto">
          <a:xfrm>
            <a:off x="4953000" y="838200"/>
            <a:ext cx="2590800" cy="2615533"/>
          </a:xfrm>
          <a:prstGeom prst="rect">
            <a:avLst/>
          </a:prstGeom>
          <a:noFill/>
        </p:spPr>
      </p:pic>
      <p:sp>
        <p:nvSpPr>
          <p:cNvPr id="10" name="矩形 9"/>
          <p:cNvSpPr/>
          <p:nvPr/>
        </p:nvSpPr>
        <p:spPr>
          <a:xfrm>
            <a:off x="466250" y="3429000"/>
            <a:ext cx="3496150" cy="307777"/>
          </a:xfrm>
          <a:prstGeom prst="rect">
            <a:avLst/>
          </a:prstGeom>
        </p:spPr>
        <p:txBody>
          <a:bodyPr wrap="none">
            <a:spAutoFit/>
          </a:bodyPr>
          <a:lstStyle/>
          <a:p>
            <a:r>
              <a:rPr lang="en-US" altLang="zh-CN" sz="1400" b="1" dirty="0" smtClean="0">
                <a:latin typeface="Times New Roman" pitchFamily="18" charset="0"/>
                <a:cs typeface="Times New Roman" pitchFamily="18" charset="0"/>
              </a:rPr>
              <a:t>J. Phys.: Condens. Matter 20 (2008) 115209</a:t>
            </a:r>
            <a:endParaRPr lang="zh-CN" altLang="en-US" sz="1400" b="1" dirty="0">
              <a:latin typeface="Times New Roman" pitchFamily="18" charset="0"/>
              <a:cs typeface="Times New Roman" pitchFamily="18" charset="0"/>
            </a:endParaRPr>
          </a:p>
        </p:txBody>
      </p:sp>
      <p:sp>
        <p:nvSpPr>
          <p:cNvPr id="11" name="矩形 10"/>
          <p:cNvSpPr/>
          <p:nvPr/>
        </p:nvSpPr>
        <p:spPr>
          <a:xfrm>
            <a:off x="4648200" y="3429000"/>
            <a:ext cx="3361498" cy="307777"/>
          </a:xfrm>
          <a:prstGeom prst="rect">
            <a:avLst/>
          </a:prstGeom>
        </p:spPr>
        <p:txBody>
          <a:bodyPr wrap="none">
            <a:spAutoFit/>
          </a:bodyPr>
          <a:lstStyle/>
          <a:p>
            <a:r>
              <a:rPr lang="en-US" altLang="zh-CN" sz="1400" b="1" dirty="0" smtClean="0">
                <a:latin typeface="Times New Roman" pitchFamily="18" charset="0"/>
                <a:cs typeface="Times New Roman" pitchFamily="18" charset="0"/>
              </a:rPr>
              <a:t>PHYSICAL REVIEW B 82, 165402 2010 </a:t>
            </a:r>
            <a:endParaRPr lang="zh-CN" altLang="en-US" sz="1400" b="1" dirty="0">
              <a:latin typeface="Times New Roman" pitchFamily="18" charset="0"/>
              <a:cs typeface="Times New Roman" pitchFamily="18" charset="0"/>
            </a:endParaRPr>
          </a:p>
        </p:txBody>
      </p:sp>
      <p:sp>
        <p:nvSpPr>
          <p:cNvPr id="12" name="矩形 11"/>
          <p:cNvSpPr/>
          <p:nvPr/>
        </p:nvSpPr>
        <p:spPr>
          <a:xfrm>
            <a:off x="609600" y="6019800"/>
            <a:ext cx="3305713" cy="307777"/>
          </a:xfrm>
          <a:prstGeom prst="rect">
            <a:avLst/>
          </a:prstGeom>
        </p:spPr>
        <p:txBody>
          <a:bodyPr wrap="none">
            <a:spAutoFit/>
          </a:bodyPr>
          <a:lstStyle/>
          <a:p>
            <a:r>
              <a:rPr lang="en-US" altLang="zh-CN" sz="1400" b="1" dirty="0" smtClean="0">
                <a:latin typeface="Times New Roman" pitchFamily="18" charset="0"/>
                <a:cs typeface="Times New Roman" pitchFamily="18" charset="0"/>
              </a:rPr>
              <a:t>New Journal of Physics 12 (2010) 063020</a:t>
            </a:r>
            <a:endParaRPr lang="zh-CN" altLang="en-US" sz="1400" b="1" dirty="0">
              <a:latin typeface="Times New Roman" pitchFamily="18" charset="0"/>
              <a:cs typeface="Times New Roman" pitchFamily="18" charset="0"/>
            </a:endParaRPr>
          </a:p>
        </p:txBody>
      </p:sp>
      <p:pic>
        <p:nvPicPr>
          <p:cNvPr id="13" name="Picture 3" descr="C:\Users\Administrator\Desktop\1120.jpg"/>
          <p:cNvPicPr>
            <a:picLocks noChangeAspect="1" noChangeArrowheads="1"/>
          </p:cNvPicPr>
          <p:nvPr/>
        </p:nvPicPr>
        <p:blipFill>
          <a:blip r:embed="rId4" cstate="print"/>
          <a:srcRect/>
          <a:stretch>
            <a:fillRect/>
          </a:stretch>
        </p:blipFill>
        <p:spPr bwMode="auto">
          <a:xfrm>
            <a:off x="228600" y="3810000"/>
            <a:ext cx="4150464" cy="2160000"/>
          </a:xfrm>
          <a:prstGeom prst="rect">
            <a:avLst/>
          </a:prstGeom>
          <a:noFill/>
        </p:spPr>
      </p:pic>
      <p:sp>
        <p:nvSpPr>
          <p:cNvPr id="14" name="矩形 13"/>
          <p:cNvSpPr/>
          <p:nvPr/>
        </p:nvSpPr>
        <p:spPr>
          <a:xfrm>
            <a:off x="5269162" y="6016823"/>
            <a:ext cx="2731838" cy="307777"/>
          </a:xfrm>
          <a:prstGeom prst="rect">
            <a:avLst/>
          </a:prstGeom>
        </p:spPr>
        <p:txBody>
          <a:bodyPr wrap="none">
            <a:spAutoFit/>
          </a:bodyPr>
          <a:lstStyle/>
          <a:p>
            <a:r>
              <a:rPr lang="en-US" altLang="zh-CN" sz="1400" b="1" dirty="0" smtClean="0">
                <a:latin typeface="Times New Roman" pitchFamily="18" charset="0"/>
                <a:cs typeface="Times New Roman" pitchFamily="18" charset="0"/>
              </a:rPr>
              <a:t>Appl. Phys. Lett. 95, 123105 2009</a:t>
            </a:r>
            <a:endParaRPr lang="zh-CN" altLang="en-US" sz="1400" b="1" dirty="0">
              <a:latin typeface="Times New Roman" pitchFamily="18" charset="0"/>
              <a:cs typeface="Times New Roman" pitchFamily="18" charset="0"/>
            </a:endParaRPr>
          </a:p>
        </p:txBody>
      </p:sp>
      <p:pic>
        <p:nvPicPr>
          <p:cNvPr id="15" name="Picture 4" descr="C:\Users\Administrator\Desktop\1121.jpg"/>
          <p:cNvPicPr>
            <a:picLocks noChangeAspect="1" noChangeArrowheads="1"/>
          </p:cNvPicPr>
          <p:nvPr/>
        </p:nvPicPr>
        <p:blipFill>
          <a:blip r:embed="rId5" cstate="print"/>
          <a:srcRect/>
          <a:stretch>
            <a:fillRect/>
          </a:stretch>
        </p:blipFill>
        <p:spPr bwMode="auto">
          <a:xfrm>
            <a:off x="4429116" y="3810000"/>
            <a:ext cx="4410084" cy="2231933"/>
          </a:xfrm>
          <a:prstGeom prst="rect">
            <a:avLst/>
          </a:prstGeom>
          <a:noFill/>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1071538" y="850639"/>
            <a:ext cx="2350323" cy="461665"/>
          </a:xfrm>
          <a:prstGeom prst="rect">
            <a:avLst/>
          </a:prstGeom>
          <a:noFill/>
        </p:spPr>
        <p:txBody>
          <a:bodyPr wrap="none" rtlCol="0">
            <a:spAutoFit/>
          </a:bodyPr>
          <a:lstStyle/>
          <a:p>
            <a:pPr marL="342900" indent="-342900"/>
            <a:r>
              <a:rPr lang="zh-CN" altLang="en-US" sz="2400" b="1" dirty="0" smtClean="0">
                <a:solidFill>
                  <a:srgbClr val="060606"/>
                </a:solidFill>
                <a:latin typeface="Times New Roman" pitchFamily="18" charset="0"/>
                <a:ea typeface="楷体" pitchFamily="49" charset="-122"/>
                <a:sym typeface="Symbol"/>
              </a:rPr>
              <a:t>第一性原理计算</a:t>
            </a:r>
            <a:endParaRPr lang="zh-CN" altLang="en-US" sz="2400" b="1" dirty="0">
              <a:solidFill>
                <a:srgbClr val="060606"/>
              </a:solidFill>
              <a:latin typeface="Times New Roman" pitchFamily="18" charset="0"/>
              <a:ea typeface="楷体" pitchFamily="49" charset="-122"/>
              <a:sym typeface="Symbol"/>
            </a:endParaRPr>
          </a:p>
        </p:txBody>
      </p:sp>
      <p:sp>
        <p:nvSpPr>
          <p:cNvPr id="8" name="TextBox 7"/>
          <p:cNvSpPr txBox="1"/>
          <p:nvPr/>
        </p:nvSpPr>
        <p:spPr>
          <a:xfrm>
            <a:off x="5816816" y="838200"/>
            <a:ext cx="1422184" cy="461665"/>
          </a:xfrm>
          <a:prstGeom prst="rect">
            <a:avLst/>
          </a:prstGeom>
          <a:noFill/>
        </p:spPr>
        <p:txBody>
          <a:bodyPr wrap="none" rtlCol="0">
            <a:spAutoFit/>
          </a:bodyPr>
          <a:lstStyle/>
          <a:p>
            <a:pPr marL="342900" indent="-342900"/>
            <a:r>
              <a:rPr lang="zh-CN" altLang="en-US" sz="2400" b="1" dirty="0" smtClean="0">
                <a:solidFill>
                  <a:srgbClr val="060606"/>
                </a:solidFill>
                <a:latin typeface="Times New Roman" pitchFamily="18" charset="0"/>
                <a:ea typeface="楷体" pitchFamily="49" charset="-122"/>
                <a:sym typeface="Symbol"/>
              </a:rPr>
              <a:t>实验工作</a:t>
            </a:r>
            <a:endParaRPr lang="zh-CN" altLang="en-US" sz="2400" b="1" dirty="0">
              <a:solidFill>
                <a:srgbClr val="060606"/>
              </a:solidFill>
              <a:latin typeface="Times New Roman" pitchFamily="18" charset="0"/>
              <a:ea typeface="楷体" pitchFamily="49" charset="-122"/>
              <a:sym typeface="Symbol"/>
            </a:endParaRPr>
          </a:p>
        </p:txBody>
      </p:sp>
      <p:sp>
        <p:nvSpPr>
          <p:cNvPr id="11" name="TextBox 10"/>
          <p:cNvSpPr txBox="1"/>
          <p:nvPr/>
        </p:nvSpPr>
        <p:spPr>
          <a:xfrm>
            <a:off x="457200" y="5417403"/>
            <a:ext cx="8212569" cy="830997"/>
          </a:xfrm>
          <a:prstGeom prst="rect">
            <a:avLst/>
          </a:prstGeom>
          <a:noFill/>
        </p:spPr>
        <p:txBody>
          <a:bodyPr wrap="none" rtlCol="0">
            <a:spAutoFit/>
          </a:bodyPr>
          <a:lstStyle/>
          <a:p>
            <a:r>
              <a:rPr lang="en-US" altLang="zh-CN" sz="2400" b="1" dirty="0" smtClean="0">
                <a:solidFill>
                  <a:srgbClr val="060606"/>
                </a:solidFill>
                <a:latin typeface="Times New Roman" pitchFamily="18" charset="0"/>
                <a:ea typeface="楷体" pitchFamily="49" charset="-122"/>
                <a:sym typeface="Symbol"/>
              </a:rPr>
              <a:t>Confirmed: charging, shift of conduction band </a:t>
            </a:r>
          </a:p>
          <a:p>
            <a:r>
              <a:rPr lang="en-US" altLang="zh-CN" sz="2400" b="1" dirty="0" smtClean="0">
                <a:solidFill>
                  <a:srgbClr val="060606"/>
                </a:solidFill>
                <a:latin typeface="Times New Roman" pitchFamily="18" charset="0"/>
                <a:ea typeface="楷体" pitchFamily="49" charset="-122"/>
                <a:sym typeface="Symbol"/>
              </a:rPr>
              <a:t>Need more efforts: precise match of energy levels, magnetism</a:t>
            </a:r>
          </a:p>
        </p:txBody>
      </p:sp>
      <p:pic>
        <p:nvPicPr>
          <p:cNvPr id="12" name="Picture 1" descr="C:\Users\Administrator\Desktop\1122.jpg"/>
          <p:cNvPicPr>
            <a:picLocks noChangeAspect="1" noChangeArrowheads="1"/>
          </p:cNvPicPr>
          <p:nvPr/>
        </p:nvPicPr>
        <p:blipFill>
          <a:blip r:embed="rId2" cstate="print"/>
          <a:srcRect/>
          <a:stretch>
            <a:fillRect/>
          </a:stretch>
        </p:blipFill>
        <p:spPr bwMode="auto">
          <a:xfrm>
            <a:off x="152400" y="1524000"/>
            <a:ext cx="4346422" cy="2880000"/>
          </a:xfrm>
          <a:prstGeom prst="rect">
            <a:avLst/>
          </a:prstGeom>
          <a:noFill/>
        </p:spPr>
      </p:pic>
      <p:sp>
        <p:nvSpPr>
          <p:cNvPr id="13" name="矩形 12"/>
          <p:cNvSpPr/>
          <p:nvPr/>
        </p:nvSpPr>
        <p:spPr>
          <a:xfrm>
            <a:off x="542450" y="4648200"/>
            <a:ext cx="3496150" cy="307777"/>
          </a:xfrm>
          <a:prstGeom prst="rect">
            <a:avLst/>
          </a:prstGeom>
        </p:spPr>
        <p:txBody>
          <a:bodyPr wrap="none">
            <a:spAutoFit/>
          </a:bodyPr>
          <a:lstStyle/>
          <a:p>
            <a:r>
              <a:rPr lang="en-US" altLang="zh-CN" sz="1400" b="1" dirty="0" smtClean="0">
                <a:latin typeface="Times New Roman" pitchFamily="18" charset="0"/>
                <a:cs typeface="Times New Roman" pitchFamily="18" charset="0"/>
              </a:rPr>
              <a:t>J. Phys.: Condens. Matter 20 (2008) 115209</a:t>
            </a:r>
            <a:endParaRPr lang="zh-CN" altLang="en-US" sz="1400" b="1" dirty="0" smtClean="0">
              <a:latin typeface="Times New Roman" pitchFamily="18" charset="0"/>
              <a:cs typeface="Times New Roman" pitchFamily="18" charset="0"/>
            </a:endParaRPr>
          </a:p>
        </p:txBody>
      </p:sp>
      <p:pic>
        <p:nvPicPr>
          <p:cNvPr id="14" name="Picture 2" descr="C:\Users\Administrator\Desktop\1123.jpg"/>
          <p:cNvPicPr>
            <a:picLocks noChangeAspect="1" noChangeArrowheads="1"/>
          </p:cNvPicPr>
          <p:nvPr/>
        </p:nvPicPr>
        <p:blipFill>
          <a:blip r:embed="rId3" cstate="print"/>
          <a:srcRect/>
          <a:stretch>
            <a:fillRect/>
          </a:stretch>
        </p:blipFill>
        <p:spPr bwMode="auto">
          <a:xfrm>
            <a:off x="4648200" y="1295400"/>
            <a:ext cx="4022609" cy="3435367"/>
          </a:xfrm>
          <a:prstGeom prst="rect">
            <a:avLst/>
          </a:prstGeom>
          <a:noFill/>
        </p:spPr>
      </p:pic>
      <p:sp>
        <p:nvSpPr>
          <p:cNvPr id="15" name="矩形 14"/>
          <p:cNvSpPr/>
          <p:nvPr/>
        </p:nvSpPr>
        <p:spPr>
          <a:xfrm>
            <a:off x="5410200" y="4876800"/>
            <a:ext cx="2444580" cy="307777"/>
          </a:xfrm>
          <a:prstGeom prst="rect">
            <a:avLst/>
          </a:prstGeom>
        </p:spPr>
        <p:txBody>
          <a:bodyPr wrap="none">
            <a:spAutoFit/>
          </a:bodyPr>
          <a:lstStyle/>
          <a:p>
            <a:r>
              <a:rPr lang="en-US" altLang="zh-CN" sz="1400" b="1" dirty="0" smtClean="0">
                <a:latin typeface="Times New Roman" pitchFamily="18" charset="0"/>
                <a:cs typeface="Times New Roman" pitchFamily="18" charset="0"/>
              </a:rPr>
              <a:t>Nature Physics 7 (2011) 43-47</a:t>
            </a:r>
            <a:endParaRPr lang="zh-CN" altLang="en-US" sz="1400" b="1" dirty="0">
              <a:latin typeface="Times New Roman" pitchFamily="18" charset="0"/>
              <a:cs typeface="Times New Roman" pitchFamily="18"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89" name="Picture 1" descr="C:\Users\Liu\Desktop\2.png"/>
          <p:cNvPicPr>
            <a:picLocks noChangeAspect="1" noChangeArrowheads="1"/>
          </p:cNvPicPr>
          <p:nvPr/>
        </p:nvPicPr>
        <p:blipFill>
          <a:blip r:embed="rId2" cstate="print"/>
          <a:srcRect/>
          <a:stretch>
            <a:fillRect/>
          </a:stretch>
        </p:blipFill>
        <p:spPr bwMode="auto">
          <a:xfrm>
            <a:off x="2895600" y="1295400"/>
            <a:ext cx="4800600" cy="3993804"/>
          </a:xfrm>
          <a:prstGeom prst="rect">
            <a:avLst/>
          </a:prstGeom>
          <a:noFill/>
        </p:spPr>
      </p:pic>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609600" y="914400"/>
            <a:ext cx="3587842" cy="461665"/>
          </a:xfrm>
          <a:prstGeom prst="rect">
            <a:avLst/>
          </a:prstGeom>
        </p:spPr>
        <p:txBody>
          <a:bodyPr wrap="none">
            <a:spAutoFit/>
          </a:bodyPr>
          <a:lstStyle/>
          <a:p>
            <a:r>
              <a:rPr lang="zh-CN" altLang="en-US" sz="2400" b="1" dirty="0" smtClean="0">
                <a:solidFill>
                  <a:srgbClr val="060606"/>
                </a:solidFill>
                <a:latin typeface="Times New Roman" pitchFamily="18" charset="0"/>
                <a:ea typeface="楷体" pitchFamily="49" charset="-122"/>
                <a:sym typeface="Symbol"/>
              </a:rPr>
              <a:t>双层石墨烯中的掺杂效应</a:t>
            </a:r>
            <a:endParaRPr lang="en-US" altLang="zh-CN" sz="2400" b="1" dirty="0" smtClean="0">
              <a:solidFill>
                <a:srgbClr val="060606"/>
              </a:solidFill>
              <a:latin typeface="Times New Roman" pitchFamily="18" charset="0"/>
              <a:ea typeface="楷体" pitchFamily="49" charset="-122"/>
              <a:sym typeface="Symbol"/>
            </a:endParaRPr>
          </a:p>
        </p:txBody>
      </p:sp>
      <p:pic>
        <p:nvPicPr>
          <p:cNvPr id="191490" name="Picture 2" descr="C:\Users\Liu\Desktop\3.png"/>
          <p:cNvPicPr>
            <a:picLocks noChangeAspect="1" noChangeArrowheads="1"/>
          </p:cNvPicPr>
          <p:nvPr/>
        </p:nvPicPr>
        <p:blipFill>
          <a:blip r:embed="rId3" cstate="print"/>
          <a:srcRect/>
          <a:stretch>
            <a:fillRect/>
          </a:stretch>
        </p:blipFill>
        <p:spPr bwMode="auto">
          <a:xfrm>
            <a:off x="304800" y="3276600"/>
            <a:ext cx="2988066" cy="2835391"/>
          </a:xfrm>
          <a:prstGeom prst="rect">
            <a:avLst/>
          </a:prstGeom>
          <a:noFill/>
        </p:spPr>
      </p:pic>
      <p:sp>
        <p:nvSpPr>
          <p:cNvPr id="9" name="TextBox 8"/>
          <p:cNvSpPr txBox="1"/>
          <p:nvPr/>
        </p:nvSpPr>
        <p:spPr>
          <a:xfrm>
            <a:off x="1676400" y="1524000"/>
            <a:ext cx="1197764" cy="1477328"/>
          </a:xfrm>
          <a:prstGeom prst="rect">
            <a:avLst/>
          </a:prstGeom>
          <a:noFill/>
        </p:spPr>
        <p:txBody>
          <a:bodyPr wrap="none" rtlCol="0">
            <a:spAutoFit/>
          </a:bodyPr>
          <a:lstStyle/>
          <a:p>
            <a:r>
              <a:rPr lang="en-US" altLang="zh-CN" dirty="0" smtClean="0">
                <a:solidFill>
                  <a:srgbClr val="0000FF"/>
                </a:solidFill>
                <a:sym typeface="Symbol"/>
              </a:rPr>
              <a:t>Upper</a:t>
            </a:r>
          </a:p>
          <a:p>
            <a:endParaRPr lang="en-US" altLang="zh-CN" dirty="0" smtClean="0">
              <a:sym typeface="Symbol"/>
            </a:endParaRPr>
          </a:p>
          <a:p>
            <a:r>
              <a:rPr lang="en-US" altLang="zh-CN" dirty="0" smtClean="0">
                <a:sym typeface="Symbol"/>
              </a:rPr>
              <a:t>-0.2e   C1</a:t>
            </a:r>
          </a:p>
          <a:p>
            <a:r>
              <a:rPr lang="en-US" altLang="zh-CN" dirty="0" smtClean="0">
                <a:sym typeface="Symbol"/>
              </a:rPr>
              <a:t>-0.2e   C2</a:t>
            </a:r>
          </a:p>
          <a:p>
            <a:r>
              <a:rPr lang="en-US" altLang="zh-CN" dirty="0" smtClean="0">
                <a:sym typeface="Symbol"/>
              </a:rPr>
              <a:t>-0.2e   C3</a:t>
            </a:r>
            <a:endParaRPr lang="zh-CN" altLang="en-US" dirty="0" smtClean="0">
              <a:sym typeface="Symbol"/>
            </a:endParaRPr>
          </a:p>
        </p:txBody>
      </p:sp>
      <p:sp>
        <p:nvSpPr>
          <p:cNvPr id="10" name="TextBox 9"/>
          <p:cNvSpPr txBox="1"/>
          <p:nvPr/>
        </p:nvSpPr>
        <p:spPr>
          <a:xfrm>
            <a:off x="7817996" y="1905000"/>
            <a:ext cx="1326004" cy="923330"/>
          </a:xfrm>
          <a:prstGeom prst="rect">
            <a:avLst/>
          </a:prstGeom>
          <a:noFill/>
        </p:spPr>
        <p:txBody>
          <a:bodyPr wrap="none" rtlCol="0">
            <a:spAutoFit/>
          </a:bodyPr>
          <a:lstStyle/>
          <a:p>
            <a:r>
              <a:rPr lang="en-US" altLang="zh-CN" dirty="0" smtClean="0">
                <a:solidFill>
                  <a:srgbClr val="0000FF"/>
                </a:solidFill>
                <a:sym typeface="Symbol"/>
              </a:rPr>
              <a:t>Upper</a:t>
            </a:r>
          </a:p>
          <a:p>
            <a:endParaRPr lang="en-US" altLang="zh-CN" dirty="0" smtClean="0">
              <a:sym typeface="Symbol"/>
            </a:endParaRPr>
          </a:p>
          <a:p>
            <a:r>
              <a:rPr lang="en-US" altLang="zh-CN" dirty="0" smtClean="0">
                <a:sym typeface="Symbol"/>
              </a:rPr>
              <a:t>-0.15e   C4</a:t>
            </a:r>
          </a:p>
        </p:txBody>
      </p:sp>
      <p:sp>
        <p:nvSpPr>
          <p:cNvPr id="11" name="右箭头 10"/>
          <p:cNvSpPr/>
          <p:nvPr/>
        </p:nvSpPr>
        <p:spPr bwMode="auto">
          <a:xfrm>
            <a:off x="6553200" y="4114800"/>
            <a:ext cx="381000" cy="304800"/>
          </a:xfrm>
          <a:prstGeom prst="rightArrow">
            <a:avLst/>
          </a:prstGeom>
          <a:noFill/>
          <a:ln w="25400">
            <a:solidFill>
              <a:srgbClr val="080808"/>
            </a:solidFill>
            <a:miter lim="800000"/>
            <a:headEnd/>
            <a:tailEnd type="stealth" w="med" len="lg"/>
          </a:ln>
        </p:spPr>
        <p:txBody>
          <a:bodyPr wrap="none" rtlCol="0" anchor="ctr"/>
          <a:lstStyle/>
          <a:p>
            <a:pPr algn="ctr"/>
            <a:endParaRPr lang="zh-CN" altLang="en-US"/>
          </a:p>
        </p:txBody>
      </p:sp>
      <p:sp>
        <p:nvSpPr>
          <p:cNvPr id="12" name="TextBox 11"/>
          <p:cNvSpPr txBox="1"/>
          <p:nvPr/>
        </p:nvSpPr>
        <p:spPr>
          <a:xfrm>
            <a:off x="7162800" y="4114800"/>
            <a:ext cx="1851789" cy="646331"/>
          </a:xfrm>
          <a:prstGeom prst="rect">
            <a:avLst/>
          </a:prstGeom>
          <a:noFill/>
        </p:spPr>
        <p:txBody>
          <a:bodyPr wrap="none" rtlCol="0">
            <a:spAutoFit/>
          </a:bodyPr>
          <a:lstStyle/>
          <a:p>
            <a:pPr algn="ctr"/>
            <a:r>
              <a:rPr lang="en-US" altLang="zh-CN" dirty="0" smtClean="0">
                <a:solidFill>
                  <a:srgbClr val="0000FF"/>
                </a:solidFill>
                <a:sym typeface="Symbol"/>
              </a:rPr>
              <a:t>Charge transfer!</a:t>
            </a:r>
          </a:p>
          <a:p>
            <a:pPr algn="ctr"/>
            <a:r>
              <a:rPr lang="en-US" altLang="zh-CN" dirty="0" smtClean="0">
                <a:sym typeface="Symbol"/>
              </a:rPr>
              <a:t>0.85e</a:t>
            </a:r>
            <a:endParaRPr lang="zh-CN" altLang="en-US" dirty="0" smtClean="0">
              <a:sym typeface="Symbol"/>
            </a:endParaRPr>
          </a:p>
        </p:txBody>
      </p:sp>
      <p:sp>
        <p:nvSpPr>
          <p:cNvPr id="13" name="TextBox 12"/>
          <p:cNvSpPr txBox="1"/>
          <p:nvPr/>
        </p:nvSpPr>
        <p:spPr>
          <a:xfrm>
            <a:off x="4870641" y="5221069"/>
            <a:ext cx="768159" cy="646331"/>
          </a:xfrm>
          <a:prstGeom prst="rect">
            <a:avLst/>
          </a:prstGeom>
          <a:noFill/>
        </p:spPr>
        <p:txBody>
          <a:bodyPr wrap="none" rtlCol="0">
            <a:spAutoFit/>
          </a:bodyPr>
          <a:lstStyle/>
          <a:p>
            <a:pPr algn="ctr"/>
            <a:r>
              <a:rPr lang="en-US" altLang="zh-CN" dirty="0" smtClean="0">
                <a:solidFill>
                  <a:srgbClr val="0000FF"/>
                </a:solidFill>
                <a:sym typeface="Symbol"/>
              </a:rPr>
              <a:t>Au</a:t>
            </a:r>
          </a:p>
          <a:p>
            <a:pPr algn="ctr"/>
            <a:r>
              <a:rPr lang="en-US" altLang="zh-CN" dirty="0" smtClean="0">
                <a:sym typeface="Symbol"/>
              </a:rPr>
              <a:t>+1.6e</a:t>
            </a:r>
            <a:endParaRPr lang="zh-CN" altLang="en-US" dirty="0" smtClean="0">
              <a:sym typeface="Symbol"/>
            </a:endParaRPr>
          </a:p>
        </p:txBody>
      </p:sp>
      <p:sp>
        <p:nvSpPr>
          <p:cNvPr id="14" name="TextBox 13"/>
          <p:cNvSpPr txBox="1"/>
          <p:nvPr/>
        </p:nvSpPr>
        <p:spPr>
          <a:xfrm>
            <a:off x="2133600" y="6248400"/>
            <a:ext cx="6122189" cy="369332"/>
          </a:xfrm>
          <a:prstGeom prst="rect">
            <a:avLst/>
          </a:prstGeom>
          <a:solidFill>
            <a:schemeClr val="bg1"/>
          </a:solidFill>
          <a:ln>
            <a:solidFill>
              <a:schemeClr val="bg1"/>
            </a:solidFill>
          </a:ln>
        </p:spPr>
        <p:txBody>
          <a:bodyPr wrap="none" rtlCol="0">
            <a:spAutoFit/>
          </a:bodyPr>
          <a:lstStyle/>
          <a:p>
            <a:r>
              <a:rPr lang="en-US" altLang="zh-CN" dirty="0" smtClean="0">
                <a:sym typeface="Symbol"/>
              </a:rPr>
              <a:t>Charge transfer to both layers: increase of charge density!</a:t>
            </a:r>
            <a:endParaRPr lang="zh-CN" altLang="en-US" dirty="0" smtClean="0">
              <a:sym typeface="Symbo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533400" y="838200"/>
            <a:ext cx="2552302" cy="461665"/>
          </a:xfrm>
          <a:prstGeom prst="rect">
            <a:avLst/>
          </a:prstGeom>
        </p:spPr>
        <p:txBody>
          <a:bodyPr wrap="none">
            <a:spAutoFit/>
          </a:bodyPr>
          <a:lstStyle/>
          <a:p>
            <a:r>
              <a:rPr lang="en-US" altLang="zh-CN" sz="2400" b="1" dirty="0" smtClean="0">
                <a:solidFill>
                  <a:srgbClr val="060606"/>
                </a:solidFill>
                <a:latin typeface="Times New Roman" pitchFamily="18" charset="0"/>
                <a:ea typeface="楷体" pitchFamily="49" charset="-122"/>
                <a:sym typeface="Symbol"/>
              </a:rPr>
              <a:t>Diffusion barriers</a:t>
            </a:r>
          </a:p>
        </p:txBody>
      </p:sp>
      <p:pic>
        <p:nvPicPr>
          <p:cNvPr id="190465" name="Picture 1" descr="C:\Users\Liu\Desktop\1.png"/>
          <p:cNvPicPr>
            <a:picLocks noChangeAspect="1" noChangeArrowheads="1"/>
          </p:cNvPicPr>
          <p:nvPr/>
        </p:nvPicPr>
        <p:blipFill>
          <a:blip r:embed="rId2" cstate="print"/>
          <a:srcRect/>
          <a:stretch>
            <a:fillRect/>
          </a:stretch>
        </p:blipFill>
        <p:spPr bwMode="auto">
          <a:xfrm>
            <a:off x="914400" y="1416084"/>
            <a:ext cx="6513513" cy="5060916"/>
          </a:xfrm>
          <a:prstGeom prst="rect">
            <a:avLst/>
          </a:prstGeom>
          <a:noFill/>
        </p:spPr>
      </p:pic>
      <p:sp>
        <p:nvSpPr>
          <p:cNvPr id="9" name="TextBox 8"/>
          <p:cNvSpPr txBox="1"/>
          <p:nvPr/>
        </p:nvSpPr>
        <p:spPr>
          <a:xfrm>
            <a:off x="3344170" y="3897868"/>
            <a:ext cx="2599430" cy="369332"/>
          </a:xfrm>
          <a:prstGeom prst="rect">
            <a:avLst/>
          </a:prstGeom>
          <a:noFill/>
        </p:spPr>
        <p:txBody>
          <a:bodyPr wrap="none" rtlCol="0">
            <a:spAutoFit/>
          </a:bodyPr>
          <a:lstStyle/>
          <a:p>
            <a:r>
              <a:rPr lang="en-US" altLang="zh-CN" dirty="0" smtClean="0">
                <a:solidFill>
                  <a:srgbClr val="0000FF"/>
                </a:solidFill>
                <a:latin typeface="Times New Roman" pitchFamily="18" charset="0"/>
                <a:cs typeface="Times New Roman" pitchFamily="18" charset="0"/>
                <a:sym typeface="Symbol"/>
              </a:rPr>
              <a:t>Diffusion barrier=1.61 </a:t>
            </a:r>
            <a:r>
              <a:rPr lang="en-US" altLang="zh-CN" dirty="0" err="1" smtClean="0">
                <a:solidFill>
                  <a:srgbClr val="0000FF"/>
                </a:solidFill>
                <a:latin typeface="Times New Roman" pitchFamily="18" charset="0"/>
                <a:cs typeface="Times New Roman" pitchFamily="18" charset="0"/>
                <a:sym typeface="Symbol"/>
              </a:rPr>
              <a:t>eV</a:t>
            </a:r>
            <a:endParaRPr lang="zh-CN" altLang="en-US" dirty="0" smtClean="0">
              <a:solidFill>
                <a:srgbClr val="0000FF"/>
              </a:solidFill>
              <a:latin typeface="Times New Roman" pitchFamily="18" charset="0"/>
              <a:cs typeface="Times New Roman" pitchFamily="18" charset="0"/>
              <a:sym typeface="Symbol"/>
            </a:endParaRPr>
          </a:p>
        </p:txBody>
      </p:sp>
      <p:pic>
        <p:nvPicPr>
          <p:cNvPr id="190466" name="Picture 2" descr="C:\Users\Liu\Desktop\4.png"/>
          <p:cNvPicPr>
            <a:picLocks noChangeAspect="1" noChangeArrowheads="1"/>
          </p:cNvPicPr>
          <p:nvPr/>
        </p:nvPicPr>
        <p:blipFill>
          <a:blip r:embed="rId3" cstate="print"/>
          <a:srcRect/>
          <a:stretch>
            <a:fillRect/>
          </a:stretch>
        </p:blipFill>
        <p:spPr bwMode="auto">
          <a:xfrm>
            <a:off x="3200400" y="838200"/>
            <a:ext cx="4772025" cy="561975"/>
          </a:xfrm>
          <a:prstGeom prst="rect">
            <a:avLst/>
          </a:prstGeom>
          <a:noFill/>
        </p:spPr>
      </p:pic>
      <p:sp>
        <p:nvSpPr>
          <p:cNvPr id="10" name="TextBox 9"/>
          <p:cNvSpPr txBox="1"/>
          <p:nvPr/>
        </p:nvSpPr>
        <p:spPr>
          <a:xfrm>
            <a:off x="7477700" y="5248870"/>
            <a:ext cx="1056700" cy="923330"/>
          </a:xfrm>
          <a:prstGeom prst="rect">
            <a:avLst/>
          </a:prstGeom>
          <a:noFill/>
          <a:ln w="25400">
            <a:solidFill>
              <a:srgbClr val="0000FF"/>
            </a:solidFill>
          </a:ln>
        </p:spPr>
        <p:txBody>
          <a:bodyPr wrap="none" rtlCol="0">
            <a:spAutoFit/>
          </a:bodyPr>
          <a:lstStyle/>
          <a:p>
            <a:r>
              <a:rPr lang="en-US" altLang="zh-CN" dirty="0" smtClean="0">
                <a:sym typeface="Symbol"/>
              </a:rPr>
              <a:t>-4.84 </a:t>
            </a:r>
            <a:r>
              <a:rPr lang="en-US" altLang="zh-CN" dirty="0" err="1" smtClean="0">
                <a:sym typeface="Symbol"/>
              </a:rPr>
              <a:t>eV</a:t>
            </a:r>
            <a:endParaRPr lang="en-US" altLang="zh-CN" dirty="0" smtClean="0">
              <a:sym typeface="Symbol"/>
            </a:endParaRPr>
          </a:p>
          <a:p>
            <a:r>
              <a:rPr lang="en-US" altLang="zh-CN" dirty="0" smtClean="0">
                <a:sym typeface="Symbol"/>
              </a:rPr>
              <a:t>-3.06 </a:t>
            </a:r>
            <a:r>
              <a:rPr lang="en-US" altLang="zh-CN" dirty="0" err="1" smtClean="0">
                <a:sym typeface="Symbol"/>
              </a:rPr>
              <a:t>eV</a:t>
            </a:r>
            <a:endParaRPr lang="en-US" altLang="zh-CN" dirty="0" smtClean="0">
              <a:sym typeface="Symbol"/>
            </a:endParaRPr>
          </a:p>
          <a:p>
            <a:r>
              <a:rPr lang="en-US" altLang="zh-CN" dirty="0" smtClean="0">
                <a:sym typeface="Symbol"/>
              </a:rPr>
              <a:t>-2.45 </a:t>
            </a:r>
            <a:r>
              <a:rPr lang="en-US" altLang="zh-CN" dirty="0" err="1" smtClean="0">
                <a:sym typeface="Symbol"/>
              </a:rPr>
              <a:t>eV</a:t>
            </a:r>
            <a:endParaRPr lang="zh-CN" altLang="en-US" dirty="0" smtClean="0">
              <a:sym typeface="Symbol"/>
            </a:endParaRPr>
          </a:p>
        </p:txBody>
      </p:sp>
      <p:sp>
        <p:nvSpPr>
          <p:cNvPr id="11" name="TextBox 10"/>
          <p:cNvSpPr txBox="1"/>
          <p:nvPr/>
        </p:nvSpPr>
        <p:spPr>
          <a:xfrm>
            <a:off x="1524000" y="6477000"/>
            <a:ext cx="6199133" cy="369332"/>
          </a:xfrm>
          <a:prstGeom prst="rect">
            <a:avLst/>
          </a:prstGeom>
          <a:solidFill>
            <a:schemeClr val="bg1"/>
          </a:solidFill>
          <a:ln>
            <a:solidFill>
              <a:schemeClr val="bg1"/>
            </a:solidFill>
          </a:ln>
        </p:spPr>
        <p:txBody>
          <a:bodyPr wrap="none" rtlCol="0">
            <a:spAutoFit/>
          </a:bodyPr>
          <a:lstStyle/>
          <a:p>
            <a:r>
              <a:rPr lang="en-US" altLang="zh-CN" dirty="0" smtClean="0">
                <a:sym typeface="Symbol"/>
              </a:rPr>
              <a:t>High-energy barrier prevents destruction of the lower layer!</a:t>
            </a:r>
            <a:endParaRPr lang="zh-CN" altLang="en-US" dirty="0" smtClean="0">
              <a:sym typeface="Symbol"/>
            </a:endParaRPr>
          </a:p>
        </p:txBody>
      </p:sp>
      <p:sp>
        <p:nvSpPr>
          <p:cNvPr id="12" name="椭圆 11"/>
          <p:cNvSpPr/>
          <p:nvPr/>
        </p:nvSpPr>
        <p:spPr bwMode="auto">
          <a:xfrm>
            <a:off x="4038600" y="5105400"/>
            <a:ext cx="381000" cy="1066800"/>
          </a:xfrm>
          <a:prstGeom prst="ellipse">
            <a:avLst/>
          </a:prstGeom>
          <a:noFill/>
          <a:ln w="25400">
            <a:solidFill>
              <a:srgbClr val="0000FF"/>
            </a:solidFill>
            <a:miter lim="800000"/>
            <a:headEnd/>
            <a:tailEnd type="stealth" w="med" len="lg"/>
          </a:ln>
        </p:spPr>
        <p:txBody>
          <a:bodyPr wrap="none" rtlCol="0" anchor="ctr"/>
          <a:lstStyle/>
          <a:p>
            <a:pPr algn="ctr"/>
            <a:endParaRPr lang="zh-CN" altLang="en-US"/>
          </a:p>
        </p:txBody>
      </p:sp>
      <p:cxnSp>
        <p:nvCxnSpPr>
          <p:cNvPr id="14" name="直接箭头连接符 13"/>
          <p:cNvCxnSpPr/>
          <p:nvPr/>
        </p:nvCxnSpPr>
        <p:spPr>
          <a:xfrm>
            <a:off x="4343400" y="5715000"/>
            <a:ext cx="3048000" cy="1588"/>
          </a:xfrm>
          <a:prstGeom prst="straightConnector1">
            <a:avLst/>
          </a:prstGeom>
          <a:ln w="254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533400" y="838200"/>
            <a:ext cx="5107488" cy="461665"/>
          </a:xfrm>
          <a:prstGeom prst="rect">
            <a:avLst/>
          </a:prstGeom>
        </p:spPr>
        <p:txBody>
          <a:bodyPr wrap="none">
            <a:spAutoFit/>
          </a:bodyPr>
          <a:lstStyle/>
          <a:p>
            <a:r>
              <a:rPr lang="en-US" altLang="zh-CN" sz="2400" b="1" dirty="0" smtClean="0">
                <a:solidFill>
                  <a:srgbClr val="060606"/>
                </a:solidFill>
                <a:latin typeface="Times New Roman" pitchFamily="18" charset="0"/>
                <a:ea typeface="楷体" pitchFamily="49" charset="-122"/>
                <a:sym typeface="Symbol"/>
              </a:rPr>
              <a:t>Graphene/BN</a:t>
            </a:r>
            <a:r>
              <a:rPr lang="zh-CN" altLang="en-US" sz="2400" b="1" dirty="0" smtClean="0">
                <a:solidFill>
                  <a:srgbClr val="060606"/>
                </a:solidFill>
                <a:latin typeface="Times New Roman" pitchFamily="18" charset="0"/>
                <a:ea typeface="楷体" pitchFamily="49" charset="-122"/>
                <a:sym typeface="Symbol"/>
              </a:rPr>
              <a:t>异质结双层的掺杂效应</a:t>
            </a:r>
            <a:endParaRPr lang="en-US" altLang="zh-CN" sz="2400" b="1" dirty="0" smtClean="0">
              <a:solidFill>
                <a:srgbClr val="060606"/>
              </a:solidFill>
              <a:latin typeface="Times New Roman" pitchFamily="18" charset="0"/>
              <a:ea typeface="楷体" pitchFamily="49" charset="-122"/>
              <a:sym typeface="Symbol"/>
            </a:endParaRPr>
          </a:p>
        </p:txBody>
      </p:sp>
      <p:pic>
        <p:nvPicPr>
          <p:cNvPr id="9" name="Picture 2" descr="C:\Users\Administrator\Desktop\1125.jpg"/>
          <p:cNvPicPr>
            <a:picLocks noChangeAspect="1" noChangeArrowheads="1"/>
          </p:cNvPicPr>
          <p:nvPr/>
        </p:nvPicPr>
        <p:blipFill>
          <a:blip r:embed="rId2" cstate="print"/>
          <a:srcRect/>
          <a:stretch>
            <a:fillRect/>
          </a:stretch>
        </p:blipFill>
        <p:spPr bwMode="auto">
          <a:xfrm>
            <a:off x="5638800" y="4414824"/>
            <a:ext cx="3505200" cy="2443176"/>
          </a:xfrm>
          <a:prstGeom prst="rect">
            <a:avLst/>
          </a:prstGeom>
          <a:noFill/>
        </p:spPr>
      </p:pic>
      <p:pic>
        <p:nvPicPr>
          <p:cNvPr id="10" name="Picture 1" descr="C:\Users\Administrator\Desktop\1124.jpg"/>
          <p:cNvPicPr>
            <a:picLocks noChangeAspect="1" noChangeArrowheads="1"/>
          </p:cNvPicPr>
          <p:nvPr/>
        </p:nvPicPr>
        <p:blipFill>
          <a:blip r:embed="rId3" cstate="print"/>
          <a:srcRect/>
          <a:stretch>
            <a:fillRect/>
          </a:stretch>
        </p:blipFill>
        <p:spPr bwMode="auto">
          <a:xfrm>
            <a:off x="0" y="1357298"/>
            <a:ext cx="5503035" cy="3775338"/>
          </a:xfrm>
          <a:prstGeom prst="rect">
            <a:avLst/>
          </a:prstGeom>
          <a:noFill/>
        </p:spPr>
      </p:pic>
      <p:sp>
        <p:nvSpPr>
          <p:cNvPr id="11" name="TextBox 10"/>
          <p:cNvSpPr txBox="1"/>
          <p:nvPr/>
        </p:nvSpPr>
        <p:spPr>
          <a:xfrm>
            <a:off x="5029200" y="1905000"/>
            <a:ext cx="877163" cy="369332"/>
          </a:xfrm>
          <a:prstGeom prst="rect">
            <a:avLst/>
          </a:prstGeom>
          <a:noFill/>
        </p:spPr>
        <p:txBody>
          <a:bodyPr wrap="none" rtlCol="0">
            <a:spAutoFit/>
          </a:bodyPr>
          <a:lstStyle/>
          <a:p>
            <a:r>
              <a:rPr lang="zh-CN" altLang="en-US" dirty="0" smtClean="0">
                <a:latin typeface="楷体" pitchFamily="49" charset="-122"/>
                <a:ea typeface="楷体" pitchFamily="49" charset="-122"/>
              </a:rPr>
              <a:t>半导体</a:t>
            </a:r>
            <a:endParaRPr lang="zh-CN" altLang="en-US" dirty="0">
              <a:latin typeface="楷体" pitchFamily="49" charset="-122"/>
              <a:ea typeface="楷体" pitchFamily="49" charset="-122"/>
            </a:endParaRPr>
          </a:p>
        </p:txBody>
      </p:sp>
      <p:sp>
        <p:nvSpPr>
          <p:cNvPr id="12" name="TextBox 11"/>
          <p:cNvSpPr txBox="1"/>
          <p:nvPr/>
        </p:nvSpPr>
        <p:spPr>
          <a:xfrm>
            <a:off x="5562600" y="3886200"/>
            <a:ext cx="646331" cy="369332"/>
          </a:xfrm>
          <a:prstGeom prst="rect">
            <a:avLst/>
          </a:prstGeom>
          <a:noFill/>
        </p:spPr>
        <p:txBody>
          <a:bodyPr wrap="none" rtlCol="0">
            <a:spAutoFit/>
          </a:bodyPr>
          <a:lstStyle/>
          <a:p>
            <a:r>
              <a:rPr lang="zh-CN" altLang="en-US" dirty="0" smtClean="0">
                <a:latin typeface="楷体" pitchFamily="49" charset="-122"/>
                <a:ea typeface="楷体" pitchFamily="49" charset="-122"/>
              </a:rPr>
              <a:t>金属</a:t>
            </a:r>
            <a:endParaRPr lang="zh-CN" altLang="en-US" dirty="0">
              <a:latin typeface="楷体" pitchFamily="49" charset="-122"/>
              <a:ea typeface="楷体" pitchFamily="49" charset="-122"/>
            </a:endParaRPr>
          </a:p>
        </p:txBody>
      </p:sp>
      <p:sp>
        <p:nvSpPr>
          <p:cNvPr id="13" name="矩形 12"/>
          <p:cNvSpPr/>
          <p:nvPr/>
        </p:nvSpPr>
        <p:spPr>
          <a:xfrm>
            <a:off x="914400" y="5410200"/>
            <a:ext cx="2328714" cy="307777"/>
          </a:xfrm>
          <a:prstGeom prst="rect">
            <a:avLst/>
          </a:prstGeom>
        </p:spPr>
        <p:txBody>
          <a:bodyPr wrap="none">
            <a:spAutoFit/>
          </a:bodyPr>
          <a:lstStyle/>
          <a:p>
            <a:r>
              <a:rPr lang="en-US" altLang="zh-CN" sz="1400" b="1" dirty="0" smtClean="0">
                <a:latin typeface="Times New Roman" pitchFamily="18" charset="0"/>
                <a:cs typeface="Times New Roman" pitchFamily="18" charset="0"/>
              </a:rPr>
              <a:t>Physica E 49 (2013) 111–116</a:t>
            </a:r>
            <a:endParaRPr lang="zh-CN" altLang="en-US" sz="1400" b="1" dirty="0">
              <a:latin typeface="Times New Roman" pitchFamily="18" charset="0"/>
              <a:cs typeface="Times New Roman"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109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pic>
        <p:nvPicPr>
          <p:cNvPr id="6" name="Picture 1" descr="C:\Users\Liu\Desktop\23.png"/>
          <p:cNvPicPr>
            <a:picLocks noChangeAspect="1" noChangeArrowheads="1"/>
          </p:cNvPicPr>
          <p:nvPr/>
        </p:nvPicPr>
        <p:blipFill>
          <a:blip r:embed="rId2" cstate="print"/>
          <a:srcRect/>
          <a:stretch>
            <a:fillRect/>
          </a:stretch>
        </p:blipFill>
        <p:spPr bwMode="auto">
          <a:xfrm>
            <a:off x="914400" y="990600"/>
            <a:ext cx="7104063" cy="5184899"/>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矩形 5"/>
          <p:cNvSpPr/>
          <p:nvPr/>
        </p:nvSpPr>
        <p:spPr>
          <a:xfrm>
            <a:off x="457200" y="1266885"/>
            <a:ext cx="8229600" cy="4524315"/>
          </a:xfrm>
          <a:prstGeom prst="rect">
            <a:avLst/>
          </a:prstGeom>
        </p:spPr>
        <p:txBody>
          <a:bodyPr wrap="square">
            <a:spAutoFit/>
          </a:bodyPr>
          <a:lstStyle/>
          <a:p>
            <a:r>
              <a:rPr lang="zh-CN" altLang="en-US" sz="2400" b="1" dirty="0" smtClean="0">
                <a:solidFill>
                  <a:srgbClr val="060606"/>
                </a:solidFill>
                <a:latin typeface="Times New Roman" pitchFamily="18" charset="0"/>
                <a:ea typeface="楷体" pitchFamily="49" charset="-122"/>
              </a:rPr>
              <a:t>计算物理学时近年里飞速发展的一门新兴交叉学科。它综合了凝聚态物理、材料物理、理论化学、材料力学和工程力学、计算机算法等多个相关学科。本学科的目的是利用现代高速计算机，模拟材料的各种物理化学性质，深入理解材料从微观到宏观多个尺度的各类现象与特征，并对于材料的结构和物性进行理论预言，从而达到设计新材料的目的。</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r>
              <a:rPr lang="zh-CN" altLang="en-US" sz="2400" b="1" dirty="0" smtClean="0">
                <a:solidFill>
                  <a:srgbClr val="060606"/>
                </a:solidFill>
                <a:latin typeface="Times New Roman" pitchFamily="18" charset="0"/>
                <a:ea typeface="楷体" pitchFamily="49" charset="-122"/>
              </a:rPr>
              <a:t>本学科目前尚无统一称呼，计算材料学</a:t>
            </a:r>
            <a:r>
              <a:rPr lang="en-US" altLang="zh-CN" sz="2400" b="1" dirty="0" smtClean="0">
                <a:solidFill>
                  <a:srgbClr val="060606"/>
                </a:solidFill>
                <a:latin typeface="Times New Roman" pitchFamily="18" charset="0"/>
                <a:ea typeface="楷体" pitchFamily="49" charset="-122"/>
              </a:rPr>
              <a:t>(computational materials science)</a:t>
            </a:r>
            <a:r>
              <a:rPr lang="zh-CN" altLang="en-US" sz="2400" b="1" dirty="0" smtClean="0">
                <a:solidFill>
                  <a:srgbClr val="060606"/>
                </a:solidFill>
                <a:latin typeface="Times New Roman" pitchFamily="18" charset="0"/>
                <a:ea typeface="楷体" pitchFamily="49" charset="-122"/>
              </a:rPr>
              <a:t>，计算材料模拟</a:t>
            </a:r>
            <a:r>
              <a:rPr lang="en-US" altLang="zh-CN" sz="2400" b="1" dirty="0" smtClean="0">
                <a:solidFill>
                  <a:srgbClr val="060606"/>
                </a:solidFill>
                <a:latin typeface="Times New Roman" pitchFamily="18" charset="0"/>
                <a:ea typeface="楷体" pitchFamily="49" charset="-122"/>
              </a:rPr>
              <a:t>(Computational materials simulation)</a:t>
            </a:r>
            <a:r>
              <a:rPr lang="zh-CN" altLang="en-US" sz="2400" b="1" dirty="0" smtClean="0">
                <a:solidFill>
                  <a:srgbClr val="060606"/>
                </a:solidFill>
                <a:latin typeface="Times New Roman" pitchFamily="18" charset="0"/>
                <a:ea typeface="楷体" pitchFamily="49" charset="-122"/>
              </a:rPr>
              <a:t>，计算材料设计</a:t>
            </a:r>
            <a:r>
              <a:rPr lang="en-US" altLang="zh-CN" sz="2400" b="1" dirty="0" smtClean="0">
                <a:solidFill>
                  <a:srgbClr val="060606"/>
                </a:solidFill>
                <a:latin typeface="Times New Roman" pitchFamily="18" charset="0"/>
                <a:ea typeface="楷体" pitchFamily="49" charset="-122"/>
              </a:rPr>
              <a:t>(Computational material design)</a:t>
            </a:r>
            <a:r>
              <a:rPr lang="zh-CN" altLang="en-US" sz="2400" b="1" dirty="0" smtClean="0">
                <a:solidFill>
                  <a:srgbClr val="060606"/>
                </a:solidFill>
                <a:latin typeface="Times New Roman" pitchFamily="18" charset="0"/>
                <a:ea typeface="楷体" pitchFamily="49" charset="-122"/>
              </a:rPr>
              <a:t>，计算凝聚态物理</a:t>
            </a:r>
            <a:r>
              <a:rPr lang="en-US" altLang="zh-CN" sz="2400" b="1" dirty="0" smtClean="0">
                <a:solidFill>
                  <a:srgbClr val="060606"/>
                </a:solidFill>
                <a:latin typeface="Times New Roman" pitchFamily="18" charset="0"/>
                <a:ea typeface="楷体" pitchFamily="49" charset="-122"/>
              </a:rPr>
              <a:t>(Computational condensed matter physics)</a:t>
            </a:r>
            <a:r>
              <a:rPr lang="zh-CN" altLang="en-US" sz="2400" b="1" dirty="0" smtClean="0">
                <a:solidFill>
                  <a:srgbClr val="060606"/>
                </a:solidFill>
                <a:latin typeface="Times New Roman" pitchFamily="18" charset="0"/>
                <a:ea typeface="楷体" pitchFamily="49" charset="-122"/>
              </a:rPr>
              <a:t>等称谓往往同时使用。</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533400" y="838200"/>
            <a:ext cx="2969083" cy="461665"/>
          </a:xfrm>
          <a:prstGeom prst="rect">
            <a:avLst/>
          </a:prstGeom>
        </p:spPr>
        <p:txBody>
          <a:bodyPr wrap="none">
            <a:spAutoFit/>
          </a:bodyPr>
          <a:lstStyle/>
          <a:p>
            <a:r>
              <a:rPr lang="zh-CN" altLang="en-US" sz="2400" b="1" dirty="0" smtClean="0">
                <a:solidFill>
                  <a:srgbClr val="060606"/>
                </a:solidFill>
                <a:latin typeface="Times New Roman" pitchFamily="18" charset="0"/>
                <a:ea typeface="楷体" pitchFamily="49" charset="-122"/>
                <a:sym typeface="Symbol"/>
              </a:rPr>
              <a:t>碳纳米管嵌入石墨烯</a:t>
            </a:r>
            <a:endParaRPr lang="en-US" altLang="zh-CN" sz="2400" b="1" dirty="0" smtClean="0">
              <a:solidFill>
                <a:srgbClr val="060606"/>
              </a:solidFill>
              <a:latin typeface="Times New Roman" pitchFamily="18" charset="0"/>
              <a:ea typeface="楷体" pitchFamily="49" charset="-122"/>
              <a:sym typeface="Symbol"/>
            </a:endParaRPr>
          </a:p>
        </p:txBody>
      </p:sp>
      <p:pic>
        <p:nvPicPr>
          <p:cNvPr id="8" name="Picture 1" descr="C:\Users\Liu\Desktop\24.png"/>
          <p:cNvPicPr>
            <a:picLocks noChangeAspect="1" noChangeArrowheads="1"/>
          </p:cNvPicPr>
          <p:nvPr/>
        </p:nvPicPr>
        <p:blipFill>
          <a:blip r:embed="rId2" cstate="print"/>
          <a:srcRect/>
          <a:stretch>
            <a:fillRect/>
          </a:stretch>
        </p:blipFill>
        <p:spPr bwMode="auto">
          <a:xfrm>
            <a:off x="1447800" y="1565334"/>
            <a:ext cx="6691362" cy="4740743"/>
          </a:xfrm>
          <a:prstGeom prst="rect">
            <a:avLst/>
          </a:prstGeo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1066800" y="2362200"/>
            <a:ext cx="6781800" cy="1569660"/>
          </a:xfrm>
          <a:prstGeom prst="rect">
            <a:avLst/>
          </a:prstGeom>
        </p:spPr>
        <p:txBody>
          <a:bodyPr wrap="square">
            <a:spAutoFit/>
          </a:bodyPr>
          <a:lstStyle/>
          <a:p>
            <a:r>
              <a:rPr lang="zh-CN" altLang="en-US" sz="2400" b="1" dirty="0" smtClean="0">
                <a:solidFill>
                  <a:srgbClr val="060606"/>
                </a:solidFill>
                <a:latin typeface="Times New Roman" pitchFamily="18" charset="0"/>
                <a:ea typeface="楷体" pitchFamily="49" charset="-122"/>
                <a:sym typeface="Symbol"/>
              </a:rPr>
              <a:t>可改进的方面</a:t>
            </a:r>
            <a:endParaRPr lang="en-US" altLang="zh-CN" sz="2400" b="1" dirty="0" smtClean="0">
              <a:solidFill>
                <a:srgbClr val="060606"/>
              </a:solidFill>
              <a:latin typeface="Times New Roman" pitchFamily="18" charset="0"/>
              <a:ea typeface="楷体" pitchFamily="49" charset="-122"/>
              <a:sym typeface="Symbol"/>
            </a:endParaRPr>
          </a:p>
          <a:p>
            <a:r>
              <a:rPr lang="zh-CN" altLang="en-US" sz="2400" b="1" dirty="0" smtClean="0">
                <a:solidFill>
                  <a:srgbClr val="060606"/>
                </a:solidFill>
                <a:latin typeface="Times New Roman" pitchFamily="18" charset="0"/>
                <a:ea typeface="楷体" pitchFamily="49" charset="-122"/>
                <a:sym typeface="Symbol"/>
              </a:rPr>
              <a:t>扩散势垒的计算可以通过</a:t>
            </a:r>
            <a:r>
              <a:rPr lang="en-US" altLang="zh-CN" sz="2400" b="1" dirty="0" smtClean="0">
                <a:solidFill>
                  <a:srgbClr val="060606"/>
                </a:solidFill>
                <a:latin typeface="Times New Roman" pitchFamily="18" charset="0"/>
                <a:ea typeface="楷体" pitchFamily="49" charset="-122"/>
                <a:sym typeface="Symbol"/>
              </a:rPr>
              <a:t>NEB</a:t>
            </a:r>
            <a:r>
              <a:rPr lang="zh-CN" altLang="en-US" sz="2400" b="1" dirty="0" smtClean="0">
                <a:solidFill>
                  <a:srgbClr val="060606"/>
                </a:solidFill>
                <a:latin typeface="Times New Roman" pitchFamily="18" charset="0"/>
                <a:ea typeface="楷体" pitchFamily="49" charset="-122"/>
                <a:sym typeface="Symbol"/>
              </a:rPr>
              <a:t>方法来研究</a:t>
            </a:r>
            <a:endParaRPr lang="en-US" altLang="zh-CN" sz="2400" b="1" dirty="0" smtClean="0">
              <a:solidFill>
                <a:srgbClr val="060606"/>
              </a:solidFill>
              <a:latin typeface="Times New Roman" pitchFamily="18" charset="0"/>
              <a:ea typeface="楷体" pitchFamily="49" charset="-122"/>
              <a:sym typeface="Symbol"/>
            </a:endParaRPr>
          </a:p>
          <a:p>
            <a:r>
              <a:rPr lang="zh-CN" altLang="en-US" sz="2400" b="1" dirty="0" smtClean="0">
                <a:solidFill>
                  <a:srgbClr val="060606"/>
                </a:solidFill>
                <a:latin typeface="Times New Roman" pitchFamily="18" charset="0"/>
                <a:ea typeface="楷体" pitchFamily="49" charset="-122"/>
                <a:sym typeface="Symbol"/>
              </a:rPr>
              <a:t>常规的密度泛函计算不能很好地处理范德瓦尔斯相互作用</a:t>
            </a:r>
            <a:endParaRPr lang="en-US" altLang="zh-CN" sz="24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C:\Users\Liu\Desktop\25.jpg"/>
          <p:cNvPicPr>
            <a:picLocks noChangeAspect="1" noChangeArrowheads="1"/>
          </p:cNvPicPr>
          <p:nvPr/>
        </p:nvPicPr>
        <p:blipFill>
          <a:blip r:embed="rId2" cstate="print"/>
          <a:srcRect/>
          <a:stretch>
            <a:fillRect/>
          </a:stretch>
        </p:blipFill>
        <p:spPr bwMode="auto">
          <a:xfrm>
            <a:off x="2971800" y="2460379"/>
            <a:ext cx="3243274" cy="3026021"/>
          </a:xfrm>
          <a:prstGeom prst="rect">
            <a:avLst/>
          </a:prstGeom>
          <a:noFill/>
        </p:spPr>
      </p:pic>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533400" y="838200"/>
            <a:ext cx="8229600" cy="1569660"/>
          </a:xfrm>
          <a:prstGeom prst="rect">
            <a:avLst/>
          </a:prstGeom>
        </p:spPr>
        <p:txBody>
          <a:bodyPr wrap="square">
            <a:spAutoFit/>
          </a:bodyPr>
          <a:lstStyle/>
          <a:p>
            <a:r>
              <a:rPr lang="zh-CN" altLang="en-US" sz="2400" b="1" dirty="0" smtClean="0">
                <a:solidFill>
                  <a:srgbClr val="060606"/>
                </a:solidFill>
                <a:latin typeface="Times New Roman" pitchFamily="18" charset="0"/>
                <a:ea typeface="楷体" pitchFamily="49" charset="-122"/>
                <a:sym typeface="Symbol"/>
              </a:rPr>
              <a:t>在势能面上，活化络合物所处的位置</a:t>
            </a:r>
            <a:r>
              <a:rPr lang="en-US" altLang="zh-CN" sz="2400" b="1" dirty="0" smtClean="0">
                <a:solidFill>
                  <a:srgbClr val="060606"/>
                </a:solidFill>
                <a:latin typeface="Times New Roman" pitchFamily="18" charset="0"/>
                <a:ea typeface="楷体" pitchFamily="49" charset="-122"/>
                <a:sym typeface="Symbol"/>
              </a:rPr>
              <a:t>S</a:t>
            </a:r>
            <a:r>
              <a:rPr lang="zh-CN" altLang="en-US" sz="2400" b="1" dirty="0" smtClean="0">
                <a:solidFill>
                  <a:srgbClr val="060606"/>
                </a:solidFill>
                <a:latin typeface="Times New Roman" pitchFamily="18" charset="0"/>
                <a:ea typeface="楷体" pitchFamily="49" charset="-122"/>
                <a:sym typeface="Symbol"/>
              </a:rPr>
              <a:t>点称为马鞍点，所对应的状态就是该反应的过渡态。该点的势能与反应物和生成物所处的稳定态能量</a:t>
            </a:r>
            <a:r>
              <a:rPr lang="en-US" altLang="zh-CN" sz="2400" b="1" dirty="0" smtClean="0">
                <a:solidFill>
                  <a:srgbClr val="060606"/>
                </a:solidFill>
                <a:latin typeface="Times New Roman" pitchFamily="18" charset="0"/>
                <a:ea typeface="楷体" pitchFamily="49" charset="-122"/>
                <a:sym typeface="Symbol"/>
              </a:rPr>
              <a:t>R</a:t>
            </a:r>
            <a:r>
              <a:rPr lang="zh-CN" altLang="en-US" sz="2400" b="1" dirty="0" smtClean="0">
                <a:solidFill>
                  <a:srgbClr val="060606"/>
                </a:solidFill>
                <a:latin typeface="Times New Roman" pitchFamily="18" charset="0"/>
                <a:ea typeface="楷体" pitchFamily="49" charset="-122"/>
                <a:sym typeface="Symbol"/>
              </a:rPr>
              <a:t>点和</a:t>
            </a:r>
            <a:r>
              <a:rPr lang="en-US" altLang="zh-CN" sz="2400" b="1" dirty="0" smtClean="0">
                <a:solidFill>
                  <a:srgbClr val="060606"/>
                </a:solidFill>
                <a:latin typeface="Times New Roman" pitchFamily="18" charset="0"/>
                <a:ea typeface="楷体" pitchFamily="49" charset="-122"/>
                <a:sym typeface="Symbol"/>
              </a:rPr>
              <a:t>P</a:t>
            </a:r>
            <a:r>
              <a:rPr lang="zh-CN" altLang="en-US" sz="2400" b="1" dirty="0" smtClean="0">
                <a:solidFill>
                  <a:srgbClr val="060606"/>
                </a:solidFill>
                <a:latin typeface="Times New Roman" pitchFamily="18" charset="0"/>
                <a:ea typeface="楷体" pitchFamily="49" charset="-122"/>
                <a:sym typeface="Symbol"/>
              </a:rPr>
              <a:t>点相比是最高点，但与坐标原点一侧和</a:t>
            </a:r>
            <a:r>
              <a:rPr lang="en-US" altLang="zh-CN" sz="2400" b="1" dirty="0" smtClean="0">
                <a:solidFill>
                  <a:srgbClr val="060606"/>
                </a:solidFill>
                <a:latin typeface="Times New Roman" pitchFamily="18" charset="0"/>
                <a:ea typeface="楷体" pitchFamily="49" charset="-122"/>
                <a:sym typeface="Symbol"/>
              </a:rPr>
              <a:t>D</a:t>
            </a:r>
            <a:r>
              <a:rPr lang="zh-CN" altLang="en-US" sz="2400" b="1" dirty="0" smtClean="0">
                <a:solidFill>
                  <a:srgbClr val="060606"/>
                </a:solidFill>
                <a:latin typeface="Times New Roman" pitchFamily="18" charset="0"/>
                <a:ea typeface="楷体" pitchFamily="49" charset="-122"/>
                <a:sym typeface="Symbol"/>
              </a:rPr>
              <a:t>点的势能相比又是最低点。</a:t>
            </a:r>
          </a:p>
        </p:txBody>
      </p:sp>
      <p:sp>
        <p:nvSpPr>
          <p:cNvPr id="9" name="矩形 8"/>
          <p:cNvSpPr/>
          <p:nvPr/>
        </p:nvSpPr>
        <p:spPr>
          <a:xfrm>
            <a:off x="533400" y="5486400"/>
            <a:ext cx="8001000" cy="830997"/>
          </a:xfrm>
          <a:prstGeom prst="rect">
            <a:avLst/>
          </a:prstGeom>
        </p:spPr>
        <p:txBody>
          <a:bodyPr wrap="square">
            <a:spAutoFit/>
          </a:bodyPr>
          <a:lstStyle/>
          <a:p>
            <a:r>
              <a:rPr lang="zh-CN" altLang="en-US" sz="2400" b="1" dirty="0" smtClean="0">
                <a:solidFill>
                  <a:srgbClr val="060606"/>
                </a:solidFill>
                <a:latin typeface="Times New Roman" pitchFamily="18" charset="0"/>
                <a:ea typeface="楷体" pitchFamily="49" charset="-122"/>
                <a:sym typeface="Symbol"/>
              </a:rPr>
              <a:t>如把势能面比作马鞍的话，则马鞍点处在马鞍的中心。从反应物到生成物必须越过一个能垒。</a:t>
            </a:r>
            <a:endParaRPr lang="en-US" altLang="zh-CN" sz="24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533400" y="833735"/>
            <a:ext cx="3587842" cy="461665"/>
          </a:xfrm>
          <a:prstGeom prst="rect">
            <a:avLst/>
          </a:prstGeom>
        </p:spPr>
        <p:txBody>
          <a:bodyPr wrap="none">
            <a:spAutoFit/>
          </a:bodyPr>
          <a:lstStyle/>
          <a:p>
            <a:r>
              <a:rPr lang="zh-CN" altLang="en-US" sz="2400" b="1" dirty="0" smtClean="0">
                <a:solidFill>
                  <a:srgbClr val="060606"/>
                </a:solidFill>
                <a:latin typeface="Times New Roman" pitchFamily="18" charset="0"/>
                <a:ea typeface="楷体" pitchFamily="49" charset="-122"/>
                <a:sym typeface="Symbol"/>
              </a:rPr>
              <a:t>计算范德瓦尔斯相互作用</a:t>
            </a:r>
            <a:endParaRPr lang="en-US" altLang="zh-CN" sz="2400" b="1" dirty="0" smtClean="0">
              <a:solidFill>
                <a:srgbClr val="060606"/>
              </a:solidFill>
              <a:latin typeface="Times New Roman" pitchFamily="18" charset="0"/>
              <a:ea typeface="楷体" pitchFamily="49" charset="-122"/>
              <a:sym typeface="Symbol"/>
            </a:endParaRPr>
          </a:p>
        </p:txBody>
      </p:sp>
      <p:pic>
        <p:nvPicPr>
          <p:cNvPr id="184321" name="Picture 1" descr="C:\Users\Liu\Desktop\1.png"/>
          <p:cNvPicPr>
            <a:picLocks noChangeAspect="1" noChangeArrowheads="1"/>
          </p:cNvPicPr>
          <p:nvPr/>
        </p:nvPicPr>
        <p:blipFill>
          <a:blip r:embed="rId2" cstate="print"/>
          <a:srcRect/>
          <a:stretch>
            <a:fillRect/>
          </a:stretch>
        </p:blipFill>
        <p:spPr bwMode="auto">
          <a:xfrm>
            <a:off x="685800" y="1295401"/>
            <a:ext cx="2667000" cy="4229694"/>
          </a:xfrm>
          <a:prstGeom prst="rect">
            <a:avLst/>
          </a:prstGeom>
          <a:noFill/>
        </p:spPr>
      </p:pic>
      <p:sp>
        <p:nvSpPr>
          <p:cNvPr id="9" name="矩形 8"/>
          <p:cNvSpPr/>
          <p:nvPr/>
        </p:nvSpPr>
        <p:spPr>
          <a:xfrm>
            <a:off x="1447800" y="5638800"/>
            <a:ext cx="6248400" cy="369332"/>
          </a:xfrm>
          <a:prstGeom prst="rect">
            <a:avLst/>
          </a:prstGeom>
        </p:spPr>
        <p:txBody>
          <a:bodyPr wrap="square">
            <a:spAutoFit/>
          </a:bodyPr>
          <a:lstStyle/>
          <a:p>
            <a:r>
              <a:rPr lang="en-US" altLang="zh-CN" dirty="0" smtClean="0"/>
              <a:t>Journal of the Korean Physical Society, 59 (2011) 196-199</a:t>
            </a:r>
            <a:endParaRPr lang="zh-CN" altLang="en-US" dirty="0"/>
          </a:p>
        </p:txBody>
      </p:sp>
      <p:pic>
        <p:nvPicPr>
          <p:cNvPr id="184322" name="Picture 2" descr="C:\Users\Liu\Desktop\2.png"/>
          <p:cNvPicPr>
            <a:picLocks noChangeAspect="1" noChangeArrowheads="1"/>
          </p:cNvPicPr>
          <p:nvPr/>
        </p:nvPicPr>
        <p:blipFill>
          <a:blip r:embed="rId3" cstate="print"/>
          <a:srcRect/>
          <a:stretch>
            <a:fillRect/>
          </a:stretch>
        </p:blipFill>
        <p:spPr bwMode="auto">
          <a:xfrm>
            <a:off x="3453774" y="1524000"/>
            <a:ext cx="5690226" cy="3857625"/>
          </a:xfrm>
          <a:prstGeom prst="rect">
            <a:avLst/>
          </a:prstGeom>
          <a:noFill/>
        </p:spPr>
      </p:pic>
      <p:sp>
        <p:nvSpPr>
          <p:cNvPr id="10" name="矩形 9"/>
          <p:cNvSpPr/>
          <p:nvPr/>
        </p:nvSpPr>
        <p:spPr>
          <a:xfrm>
            <a:off x="5638800" y="1066800"/>
            <a:ext cx="2040943" cy="461665"/>
          </a:xfrm>
          <a:prstGeom prst="rect">
            <a:avLst/>
          </a:prstGeom>
        </p:spPr>
        <p:txBody>
          <a:bodyPr wrap="none">
            <a:spAutoFit/>
          </a:bodyPr>
          <a:lstStyle/>
          <a:p>
            <a:r>
              <a:rPr lang="zh-CN" altLang="en-US" sz="2400" b="1" dirty="0" smtClean="0">
                <a:solidFill>
                  <a:srgbClr val="060606"/>
                </a:solidFill>
                <a:latin typeface="Times New Roman" pitchFamily="18" charset="0"/>
                <a:ea typeface="楷体" pitchFamily="49" charset="-122"/>
                <a:sym typeface="Symbol"/>
              </a:rPr>
              <a:t>结合能的校正</a:t>
            </a:r>
            <a:endParaRPr lang="en-US" altLang="zh-CN" sz="2400" b="1" dirty="0" smtClean="0">
              <a:solidFill>
                <a:srgbClr val="060606"/>
              </a:solidFill>
              <a:latin typeface="Times New Roman" pitchFamily="18" charset="0"/>
              <a:ea typeface="楷体" pitchFamily="49" charset="-122"/>
              <a:sym typeface="Symbol"/>
            </a:endParaRPr>
          </a:p>
        </p:txBody>
      </p:sp>
      <p:sp>
        <p:nvSpPr>
          <p:cNvPr id="11" name="矩形 10"/>
          <p:cNvSpPr/>
          <p:nvPr/>
        </p:nvSpPr>
        <p:spPr>
          <a:xfrm>
            <a:off x="4572000" y="6096000"/>
            <a:ext cx="2040943" cy="461665"/>
          </a:xfrm>
          <a:prstGeom prst="rect">
            <a:avLst/>
          </a:prstGeom>
        </p:spPr>
        <p:txBody>
          <a:bodyPr wrap="none">
            <a:spAutoFit/>
          </a:bodyPr>
          <a:lstStyle/>
          <a:p>
            <a:r>
              <a:rPr lang="zh-CN" altLang="en-US" sz="2400" b="1" dirty="0" smtClean="0">
                <a:solidFill>
                  <a:srgbClr val="060606"/>
                </a:solidFill>
                <a:latin typeface="Times New Roman" pitchFamily="18" charset="0"/>
                <a:ea typeface="楷体" pitchFamily="49" charset="-122"/>
                <a:sym typeface="Symbol"/>
              </a:rPr>
              <a:t>降低结合能！</a:t>
            </a:r>
            <a:endParaRPr lang="en-US" altLang="zh-CN" sz="24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533400" y="838200"/>
            <a:ext cx="7010400" cy="461665"/>
          </a:xfrm>
          <a:prstGeom prst="rect">
            <a:avLst/>
          </a:prstGeom>
        </p:spPr>
        <p:txBody>
          <a:bodyPr wrap="square">
            <a:spAutoFit/>
          </a:bodyPr>
          <a:lstStyle/>
          <a:p>
            <a:r>
              <a:rPr lang="zh-CN" altLang="en-US" sz="2400" b="1" dirty="0" smtClean="0">
                <a:solidFill>
                  <a:srgbClr val="060606"/>
                </a:solidFill>
                <a:latin typeface="Times New Roman" pitchFamily="18" charset="0"/>
                <a:ea typeface="楷体" pitchFamily="49" charset="-122"/>
                <a:sym typeface="Symbol"/>
              </a:rPr>
              <a:t>反应路径的计算</a:t>
            </a:r>
            <a:r>
              <a:rPr lang="en-US" altLang="zh-CN" sz="2400" b="1" dirty="0" smtClean="0">
                <a:solidFill>
                  <a:srgbClr val="060606"/>
                </a:solidFill>
                <a:latin typeface="Times New Roman" pitchFamily="18" charset="0"/>
                <a:ea typeface="楷体" pitchFamily="49" charset="-122"/>
                <a:sym typeface="Symbol"/>
              </a:rPr>
              <a:t>(nudged elastic band method)</a:t>
            </a:r>
          </a:p>
        </p:txBody>
      </p:sp>
      <p:pic>
        <p:nvPicPr>
          <p:cNvPr id="8" name="Picture 1" descr="C:\Users\Liu\Desktop\26.png"/>
          <p:cNvPicPr>
            <a:picLocks noChangeAspect="1" noChangeArrowheads="1"/>
          </p:cNvPicPr>
          <p:nvPr/>
        </p:nvPicPr>
        <p:blipFill>
          <a:blip r:embed="rId2" cstate="print"/>
          <a:srcRect/>
          <a:stretch>
            <a:fillRect/>
          </a:stretch>
        </p:blipFill>
        <p:spPr bwMode="auto">
          <a:xfrm>
            <a:off x="1143000" y="1295400"/>
            <a:ext cx="6305550" cy="4972050"/>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304800" y="990600"/>
            <a:ext cx="8382000" cy="5170646"/>
          </a:xfrm>
          <a:prstGeom prst="rect">
            <a:avLst/>
          </a:prstGeom>
        </p:spPr>
        <p:txBody>
          <a:bodyPr wrap="square">
            <a:spAutoFit/>
          </a:bodyPr>
          <a:lstStyle/>
          <a:p>
            <a:r>
              <a:rPr lang="en-US" altLang="zh-CN" sz="2400" b="1" dirty="0" smtClean="0">
                <a:solidFill>
                  <a:srgbClr val="060606"/>
                </a:solidFill>
                <a:latin typeface="Times New Roman" pitchFamily="18" charset="0"/>
                <a:ea typeface="楷体" pitchFamily="49" charset="-122"/>
                <a:sym typeface="Symbol"/>
              </a:rPr>
              <a:t>Spin-polarized band structure and DOS</a:t>
            </a:r>
          </a:p>
          <a:p>
            <a:pPr marL="342900" indent="-342900"/>
            <a:endParaRPr lang="en-US" altLang="zh-CN" dirty="0" smtClean="0"/>
          </a:p>
          <a:p>
            <a:pPr marL="342900" indent="-342900"/>
            <a:endParaRPr lang="en-US" altLang="zh-CN" dirty="0" smtClean="0"/>
          </a:p>
          <a:p>
            <a:pPr marL="342900" indent="-342900" algn="ctr"/>
            <a:r>
              <a:rPr lang="en-US" altLang="zh-CN" dirty="0" err="1" smtClean="0">
                <a:latin typeface="Times New Roman" pitchFamily="18" charset="0"/>
                <a:cs typeface="Times New Roman" pitchFamily="18" charset="0"/>
              </a:rPr>
              <a:t>Mn</a:t>
            </a:r>
            <a:r>
              <a:rPr lang="en-US" altLang="zh-CN" dirty="0" smtClean="0">
                <a:latin typeface="Times New Roman" pitchFamily="18" charset="0"/>
                <a:cs typeface="Times New Roman" pitchFamily="18" charset="0"/>
              </a:rPr>
              <a:t>/</a:t>
            </a:r>
            <a:r>
              <a:rPr lang="en-US" altLang="zh-CN" dirty="0" err="1" smtClean="0">
                <a:latin typeface="Times New Roman" pitchFamily="18" charset="0"/>
                <a:cs typeface="Times New Roman" pitchFamily="18" charset="0"/>
              </a:rPr>
              <a:t>Gra</a:t>
            </a:r>
            <a:r>
              <a:rPr lang="en-US" altLang="zh-CN" dirty="0" smtClean="0">
                <a:latin typeface="Times New Roman" pitchFamily="18" charset="0"/>
                <a:cs typeface="Times New Roman" pitchFamily="18" charset="0"/>
              </a:rPr>
              <a:t>                                         Fe/</a:t>
            </a:r>
            <a:r>
              <a:rPr lang="en-US" altLang="zh-CN" dirty="0" err="1" smtClean="0">
                <a:latin typeface="Times New Roman" pitchFamily="18" charset="0"/>
                <a:cs typeface="Times New Roman" pitchFamily="18" charset="0"/>
              </a:rPr>
              <a:t>Gra</a:t>
            </a:r>
            <a:r>
              <a:rPr lang="en-US" altLang="zh-CN" dirty="0" smtClean="0">
                <a:latin typeface="Times New Roman" pitchFamily="18" charset="0"/>
                <a:cs typeface="Times New Roman" pitchFamily="18" charset="0"/>
              </a:rPr>
              <a:t>                                 Co/</a:t>
            </a:r>
            <a:r>
              <a:rPr lang="en-US" altLang="zh-CN" dirty="0" err="1" smtClean="0">
                <a:latin typeface="Times New Roman" pitchFamily="18" charset="0"/>
                <a:cs typeface="Times New Roman" pitchFamily="18" charset="0"/>
              </a:rPr>
              <a:t>Gra</a:t>
            </a:r>
            <a:endParaRPr lang="en-US" altLang="zh-CN" dirty="0" smtClean="0">
              <a:latin typeface="Times New Roman" pitchFamily="18" charset="0"/>
              <a:cs typeface="Times New Roman" pitchFamily="18" charset="0"/>
            </a:endParaRPr>
          </a:p>
          <a:p>
            <a:pPr marL="342900" indent="-342900">
              <a:buAutoNum type="arabicPeriod"/>
            </a:pPr>
            <a:endParaRPr lang="en-US" altLang="zh-CN" dirty="0" smtClean="0"/>
          </a:p>
          <a:p>
            <a:pPr marL="342900" indent="-342900">
              <a:buAutoNum type="arabicPeriod"/>
            </a:pPr>
            <a:endParaRPr lang="en-US" altLang="zh-CN" dirty="0" smtClean="0"/>
          </a:p>
          <a:p>
            <a:pPr marL="342900" indent="-342900"/>
            <a:endParaRPr lang="en-US" altLang="zh-CN" dirty="0" smtClean="0"/>
          </a:p>
          <a:p>
            <a:pPr marL="342900" indent="-342900">
              <a:buAutoNum type="arabicPeriod"/>
            </a:pPr>
            <a:endParaRPr lang="en-US" altLang="zh-CN" dirty="0" smtClean="0"/>
          </a:p>
          <a:p>
            <a:pPr marL="342900" indent="-342900">
              <a:buAutoNum type="arabicPeriod"/>
            </a:pPr>
            <a:endParaRPr lang="en-US" altLang="zh-CN" dirty="0" smtClean="0"/>
          </a:p>
          <a:p>
            <a:pPr marL="342900" indent="-342900"/>
            <a:endParaRPr lang="en-US" altLang="zh-CN" dirty="0" smtClean="0"/>
          </a:p>
          <a:p>
            <a:pPr marL="342900" indent="-342900"/>
            <a:endParaRPr lang="en-US" altLang="zh-CN" dirty="0" smtClean="0"/>
          </a:p>
          <a:p>
            <a:pPr marL="342900" indent="-342900"/>
            <a:endParaRPr lang="en-US" altLang="zh-CN" dirty="0" smtClean="0"/>
          </a:p>
          <a:p>
            <a:pPr marL="342900" indent="-342900"/>
            <a:endParaRPr lang="en-US" altLang="zh-CN" dirty="0" smtClean="0"/>
          </a:p>
          <a:p>
            <a:pPr marL="342900" indent="-342900"/>
            <a:endParaRPr lang="en-US" altLang="zh-CN" dirty="0" smtClean="0"/>
          </a:p>
          <a:p>
            <a:pPr marL="342900" indent="-342900"/>
            <a:r>
              <a:rPr lang="en-US" altLang="zh-CN" b="1" dirty="0" smtClean="0">
                <a:solidFill>
                  <a:srgbClr val="060606"/>
                </a:solidFill>
                <a:latin typeface="Times New Roman" pitchFamily="18" charset="0"/>
                <a:ea typeface="楷体" pitchFamily="49" charset="-122"/>
                <a:sym typeface="Symbol"/>
              </a:rPr>
              <a:t>The Conduction bands are modified and move down due to the coupling between the </a:t>
            </a:r>
            <a:r>
              <a:rPr lang="en-US" altLang="zh-CN" b="1" dirty="0" err="1" smtClean="0">
                <a:solidFill>
                  <a:srgbClr val="060606"/>
                </a:solidFill>
                <a:latin typeface="Times New Roman" pitchFamily="18" charset="0"/>
                <a:ea typeface="楷体" pitchFamily="49" charset="-122"/>
                <a:sym typeface="Symbol"/>
              </a:rPr>
              <a:t>Mn</a:t>
            </a:r>
            <a:r>
              <a:rPr lang="en-US" altLang="zh-CN" b="1" dirty="0" smtClean="0">
                <a:solidFill>
                  <a:srgbClr val="060606"/>
                </a:solidFill>
                <a:latin typeface="Times New Roman" pitchFamily="18" charset="0"/>
                <a:ea typeface="楷体" pitchFamily="49" charset="-122"/>
                <a:sym typeface="Symbol"/>
              </a:rPr>
              <a:t> atom and graphene both in majority-spin and minority-spin bands</a:t>
            </a:r>
          </a:p>
          <a:p>
            <a:pPr marL="342900" indent="-342900"/>
            <a:r>
              <a:rPr lang="en-US" altLang="zh-CN" b="1" dirty="0" smtClean="0">
                <a:solidFill>
                  <a:srgbClr val="060606"/>
                </a:solidFill>
                <a:latin typeface="Times New Roman" pitchFamily="18" charset="0"/>
                <a:ea typeface="楷体" pitchFamily="49" charset="-122"/>
                <a:sym typeface="Symbol"/>
              </a:rPr>
              <a:t>Becoming metallic </a:t>
            </a:r>
          </a:p>
          <a:p>
            <a:pPr marL="342900" indent="-342900"/>
            <a:r>
              <a:rPr lang="en-US" altLang="zh-CN" b="1" dirty="0" smtClean="0">
                <a:solidFill>
                  <a:srgbClr val="060606"/>
                </a:solidFill>
                <a:latin typeface="Times New Roman" pitchFamily="18" charset="0"/>
                <a:ea typeface="楷体" pitchFamily="49" charset="-122"/>
                <a:sym typeface="Symbol"/>
              </a:rPr>
              <a:t>Large spin polarization: Mn:86%, Fe: 100%, Co:60%</a:t>
            </a:r>
          </a:p>
        </p:txBody>
      </p:sp>
      <p:pic>
        <p:nvPicPr>
          <p:cNvPr id="182273" name="Picture 1" descr="C:\Users\Liu\Desktop\2.png"/>
          <p:cNvPicPr>
            <a:picLocks noChangeAspect="1" noChangeArrowheads="1"/>
          </p:cNvPicPr>
          <p:nvPr/>
        </p:nvPicPr>
        <p:blipFill>
          <a:blip r:embed="rId2" cstate="print"/>
          <a:srcRect/>
          <a:stretch>
            <a:fillRect/>
          </a:stretch>
        </p:blipFill>
        <p:spPr bwMode="auto">
          <a:xfrm>
            <a:off x="0" y="2524200"/>
            <a:ext cx="3051442" cy="2124000"/>
          </a:xfrm>
          <a:prstGeom prst="rect">
            <a:avLst/>
          </a:prstGeom>
          <a:noFill/>
        </p:spPr>
      </p:pic>
      <p:pic>
        <p:nvPicPr>
          <p:cNvPr id="182274" name="Picture 2" descr="C:\Users\Liu\Desktop\1.png"/>
          <p:cNvPicPr>
            <a:picLocks noChangeAspect="1" noChangeArrowheads="1"/>
          </p:cNvPicPr>
          <p:nvPr/>
        </p:nvPicPr>
        <p:blipFill>
          <a:blip r:embed="rId3" cstate="print"/>
          <a:srcRect/>
          <a:stretch>
            <a:fillRect/>
          </a:stretch>
        </p:blipFill>
        <p:spPr bwMode="auto">
          <a:xfrm>
            <a:off x="3048000" y="2448000"/>
            <a:ext cx="3041754" cy="2124000"/>
          </a:xfrm>
          <a:prstGeom prst="rect">
            <a:avLst/>
          </a:prstGeom>
          <a:noFill/>
        </p:spPr>
      </p:pic>
      <p:pic>
        <p:nvPicPr>
          <p:cNvPr id="182275" name="Picture 3" descr="C:\Users\Liu\Desktop\3.png"/>
          <p:cNvPicPr>
            <a:picLocks noChangeAspect="1" noChangeArrowheads="1"/>
          </p:cNvPicPr>
          <p:nvPr/>
        </p:nvPicPr>
        <p:blipFill>
          <a:blip r:embed="rId4" cstate="print"/>
          <a:srcRect/>
          <a:stretch>
            <a:fillRect/>
          </a:stretch>
        </p:blipFill>
        <p:spPr bwMode="auto">
          <a:xfrm>
            <a:off x="6096000" y="2421600"/>
            <a:ext cx="3027289" cy="2124000"/>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381000" y="2286000"/>
            <a:ext cx="7848600" cy="2308324"/>
          </a:xfrm>
          <a:prstGeom prst="rect">
            <a:avLst/>
          </a:prstGeom>
        </p:spPr>
        <p:txBody>
          <a:bodyPr wrap="square">
            <a:spAutoFit/>
          </a:bodyPr>
          <a:lstStyle/>
          <a:p>
            <a:pPr marL="342900" indent="-342900"/>
            <a:r>
              <a:rPr lang="zh-CN" altLang="en-US" sz="2400" b="1" dirty="0" smtClean="0">
                <a:solidFill>
                  <a:srgbClr val="060606"/>
                </a:solidFill>
                <a:latin typeface="Times New Roman" pitchFamily="18" charset="0"/>
                <a:ea typeface="楷体" pitchFamily="49" charset="-122"/>
                <a:sym typeface="Symbol"/>
              </a:rPr>
              <a:t>可改进的方面</a:t>
            </a: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忽略了强关联效应：在第一原理计算时考虑磁性原子的强关联效应；</a:t>
            </a: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r>
              <a:rPr lang="en-US" altLang="zh-CN" sz="2400" b="1" dirty="0" smtClean="0">
                <a:solidFill>
                  <a:srgbClr val="060606"/>
                </a:solidFill>
                <a:latin typeface="Times New Roman" pitchFamily="18" charset="0"/>
                <a:ea typeface="楷体" pitchFamily="49" charset="-122"/>
                <a:sym typeface="Symbol"/>
              </a:rPr>
              <a:t> </a:t>
            </a:r>
            <a:r>
              <a:rPr lang="zh-CN" altLang="en-US" sz="2400" b="1" dirty="0" smtClean="0">
                <a:solidFill>
                  <a:srgbClr val="060606"/>
                </a:solidFill>
                <a:latin typeface="Times New Roman" pitchFamily="18" charset="0"/>
                <a:ea typeface="楷体" pitchFamily="49" charset="-122"/>
                <a:sym typeface="Symbol"/>
              </a:rPr>
              <a:t>运用</a:t>
            </a:r>
            <a:r>
              <a:rPr lang="en-US" altLang="zh-CN" sz="2400" b="1" dirty="0" smtClean="0">
                <a:solidFill>
                  <a:srgbClr val="060606"/>
                </a:solidFill>
                <a:latin typeface="Times New Roman" pitchFamily="18" charset="0"/>
                <a:ea typeface="楷体" pitchFamily="49" charset="-122"/>
                <a:sym typeface="Symbol"/>
              </a:rPr>
              <a:t>LDA+U,GGA+U</a:t>
            </a:r>
            <a:r>
              <a:rPr lang="zh-CN" altLang="en-US" sz="2400" b="1" dirty="0" smtClean="0">
                <a:solidFill>
                  <a:srgbClr val="060606"/>
                </a:solidFill>
                <a:latin typeface="Times New Roman" pitchFamily="18" charset="0"/>
                <a:ea typeface="楷体" pitchFamily="49" charset="-122"/>
                <a:sym typeface="Symbol"/>
              </a:rPr>
              <a:t>方法来处理电子的交换</a:t>
            </a:r>
            <a:r>
              <a:rPr lang="en-US" altLang="zh-CN" sz="2400" b="1" dirty="0" smtClean="0">
                <a:solidFill>
                  <a:srgbClr val="060606"/>
                </a:solidFill>
                <a:latin typeface="Times New Roman" pitchFamily="18" charset="0"/>
                <a:ea typeface="楷体" pitchFamily="49" charset="-122"/>
                <a:sym typeface="Symbol"/>
              </a:rPr>
              <a:t>-</a:t>
            </a:r>
            <a:r>
              <a:rPr lang="zh-CN" altLang="en-US" sz="2400" b="1" dirty="0" smtClean="0">
                <a:solidFill>
                  <a:srgbClr val="060606"/>
                </a:solidFill>
                <a:latin typeface="Times New Roman" pitchFamily="18" charset="0"/>
                <a:ea typeface="楷体" pitchFamily="49" charset="-122"/>
                <a:sym typeface="Symbol"/>
              </a:rPr>
              <a:t>关联相互作用；</a:t>
            </a: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endParaRPr lang="en-US" altLang="zh-CN" sz="24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304800" y="1287482"/>
            <a:ext cx="8458200" cy="4524315"/>
          </a:xfrm>
          <a:prstGeom prst="rect">
            <a:avLst/>
          </a:prstGeom>
        </p:spPr>
        <p:txBody>
          <a:bodyPr wrap="square">
            <a:spAutoFit/>
          </a:bodyPr>
          <a:lstStyle/>
          <a:p>
            <a:pPr marL="342900" indent="-342900">
              <a:buAutoNum type="arabicPeriod"/>
            </a:pPr>
            <a:r>
              <a:rPr lang="zh-CN" altLang="en-US" sz="2400" b="1" dirty="0" smtClean="0">
                <a:solidFill>
                  <a:srgbClr val="060606"/>
                </a:solidFill>
                <a:latin typeface="Times New Roman" pitchFamily="18" charset="0"/>
                <a:ea typeface="楷体" pitchFamily="49" charset="-122"/>
                <a:sym typeface="Symbol"/>
              </a:rPr>
              <a:t>必要性</a:t>
            </a:r>
            <a:endParaRPr lang="en-US" altLang="zh-CN" sz="2400" b="1" dirty="0" smtClean="0">
              <a:solidFill>
                <a:srgbClr val="060606"/>
              </a:solidFill>
              <a:latin typeface="Times New Roman" pitchFamily="18" charset="0"/>
              <a:ea typeface="楷体" pitchFamily="49" charset="-122"/>
              <a:sym typeface="Symbol"/>
            </a:endParaRPr>
          </a:p>
          <a:p>
            <a:pPr marL="342900" indent="-342900"/>
            <a:endParaRPr lang="en-US" altLang="zh-CN" sz="2400" b="1" dirty="0" smtClean="0">
              <a:solidFill>
                <a:srgbClr val="060606"/>
              </a:solidFill>
              <a:latin typeface="Times New Roman" pitchFamily="18" charset="0"/>
              <a:ea typeface="楷体" pitchFamily="49" charset="-122"/>
              <a:sym typeface="Symbol"/>
            </a:endParaRPr>
          </a:p>
          <a:p>
            <a:pPr marL="342900" indent="-342900">
              <a:buFont typeface="Wingdings" pitchFamily="2" charset="2"/>
              <a:buChar char="Ø"/>
            </a:pPr>
            <a:r>
              <a:rPr lang="en-US" altLang="zh-CN" sz="2400" b="1" dirty="0" smtClean="0">
                <a:solidFill>
                  <a:srgbClr val="060606"/>
                </a:solidFill>
                <a:latin typeface="Times New Roman" pitchFamily="18" charset="0"/>
                <a:ea typeface="楷体" pitchFamily="49" charset="-122"/>
                <a:sym typeface="Symbol"/>
              </a:rPr>
              <a:t>DFT</a:t>
            </a:r>
            <a:r>
              <a:rPr lang="zh-CN" altLang="en-US" sz="2400" b="1" dirty="0" smtClean="0">
                <a:solidFill>
                  <a:srgbClr val="060606"/>
                </a:solidFill>
                <a:latin typeface="Times New Roman" pitchFamily="18" charset="0"/>
                <a:ea typeface="楷体" pitchFamily="49" charset="-122"/>
                <a:sym typeface="Symbol"/>
              </a:rPr>
              <a:t>计算电子</a:t>
            </a:r>
            <a:r>
              <a:rPr lang="en-US" altLang="zh-CN" sz="2400" b="1" dirty="0" smtClean="0">
                <a:solidFill>
                  <a:srgbClr val="060606"/>
                </a:solidFill>
                <a:latin typeface="Times New Roman" pitchFamily="18" charset="0"/>
                <a:ea typeface="楷体" pitchFamily="49" charset="-122"/>
                <a:sym typeface="Symbol"/>
              </a:rPr>
              <a:t>-</a:t>
            </a:r>
            <a:r>
              <a:rPr lang="zh-CN" altLang="en-US" sz="2400" b="1" dirty="0" smtClean="0">
                <a:solidFill>
                  <a:srgbClr val="060606"/>
                </a:solidFill>
                <a:latin typeface="Times New Roman" pitchFamily="18" charset="0"/>
                <a:ea typeface="楷体" pitchFamily="49" charset="-122"/>
                <a:sym typeface="Symbol"/>
              </a:rPr>
              <a:t>电子之间的排斥作用所用的交换关联函数是基于单电子近似理论发展起来的。</a:t>
            </a:r>
            <a:endParaRPr lang="en-US" altLang="zh-CN" sz="2400" b="1" dirty="0" smtClean="0">
              <a:solidFill>
                <a:srgbClr val="060606"/>
              </a:solidFill>
              <a:latin typeface="Times New Roman" pitchFamily="18" charset="0"/>
              <a:ea typeface="楷体" pitchFamily="49" charset="-122"/>
              <a:sym typeface="Symbol"/>
            </a:endParaRPr>
          </a:p>
          <a:p>
            <a:pPr marL="342900" indent="-342900">
              <a:buFont typeface="Wingdings" pitchFamily="2" charset="2"/>
              <a:buChar char="Ø"/>
            </a:pPr>
            <a:r>
              <a:rPr lang="zh-CN" altLang="en-US" sz="2400" b="1" dirty="0" smtClean="0">
                <a:solidFill>
                  <a:srgbClr val="060606"/>
                </a:solidFill>
                <a:latin typeface="Times New Roman" pitchFamily="18" charset="0"/>
                <a:ea typeface="楷体" pitchFamily="49" charset="-122"/>
                <a:sym typeface="Symbol"/>
              </a:rPr>
              <a:t>而单电子近似把自旋配对的电子对看成单个粒子，这样</a:t>
            </a:r>
            <a:r>
              <a:rPr lang="en-US" altLang="zh-CN" sz="2400" b="1" dirty="0" smtClean="0">
                <a:solidFill>
                  <a:srgbClr val="060606"/>
                </a:solidFill>
                <a:latin typeface="Times New Roman" pitchFamily="18" charset="0"/>
                <a:ea typeface="楷体" pitchFamily="49" charset="-122"/>
                <a:sym typeface="Symbol"/>
              </a:rPr>
              <a:t>Kohn-Sham</a:t>
            </a:r>
            <a:r>
              <a:rPr lang="zh-CN" altLang="en-US" sz="2400" b="1" dirty="0" smtClean="0">
                <a:solidFill>
                  <a:srgbClr val="060606"/>
                </a:solidFill>
                <a:latin typeface="Times New Roman" pitchFamily="18" charset="0"/>
                <a:ea typeface="楷体" pitchFamily="49" charset="-122"/>
                <a:sym typeface="Symbol"/>
              </a:rPr>
              <a:t>轨道数量为总电子数的一半。</a:t>
            </a:r>
            <a:endParaRPr lang="en-US" altLang="zh-CN" sz="2400" b="1" dirty="0" smtClean="0">
              <a:solidFill>
                <a:srgbClr val="060606"/>
              </a:solidFill>
              <a:latin typeface="Times New Roman" pitchFamily="18" charset="0"/>
              <a:ea typeface="楷体" pitchFamily="49" charset="-122"/>
              <a:sym typeface="Symbol"/>
            </a:endParaRPr>
          </a:p>
          <a:p>
            <a:pPr marL="342900" indent="-342900"/>
            <a:endParaRPr lang="en-US" altLang="zh-CN" sz="2400" b="1" dirty="0" smtClean="0">
              <a:solidFill>
                <a:srgbClr val="060606"/>
              </a:solidFill>
              <a:latin typeface="Times New Roman" pitchFamily="18" charset="0"/>
              <a:ea typeface="楷体" pitchFamily="49" charset="-122"/>
              <a:sym typeface="Symbol"/>
            </a:endParaRPr>
          </a:p>
          <a:p>
            <a:pPr marL="342900" indent="-342900">
              <a:buFont typeface="Wingdings" pitchFamily="2" charset="2"/>
              <a:buChar char="Ø"/>
            </a:pPr>
            <a:r>
              <a:rPr lang="zh-CN" altLang="en-US" sz="2400" b="1" dirty="0" smtClean="0">
                <a:solidFill>
                  <a:srgbClr val="060606"/>
                </a:solidFill>
                <a:latin typeface="Times New Roman" pitchFamily="18" charset="0"/>
                <a:ea typeface="楷体" pitchFamily="49" charset="-122"/>
                <a:sym typeface="Symbol"/>
              </a:rPr>
              <a:t>但是当处理</a:t>
            </a:r>
            <a:r>
              <a:rPr lang="en-US" altLang="zh-CN" sz="2400" b="1" dirty="0" smtClean="0">
                <a:solidFill>
                  <a:srgbClr val="060606"/>
                </a:solidFill>
                <a:latin typeface="Times New Roman" pitchFamily="18" charset="0"/>
                <a:ea typeface="楷体" pitchFamily="49" charset="-122"/>
                <a:sym typeface="Symbol"/>
              </a:rPr>
              <a:t>d/f</a:t>
            </a:r>
            <a:r>
              <a:rPr lang="zh-CN" altLang="en-US" sz="2400" b="1" dirty="0" smtClean="0">
                <a:solidFill>
                  <a:srgbClr val="060606"/>
                </a:solidFill>
                <a:latin typeface="Times New Roman" pitchFamily="18" charset="0"/>
                <a:ea typeface="楷体" pitchFamily="49" charset="-122"/>
                <a:sym typeface="Symbol"/>
              </a:rPr>
              <a:t>轨道电子时，我们需要把电子对分开为自旋向上和向下的两个粒子。</a:t>
            </a:r>
            <a:endParaRPr lang="en-US" altLang="zh-CN" sz="2400" b="1" dirty="0" smtClean="0">
              <a:solidFill>
                <a:srgbClr val="060606"/>
              </a:solidFill>
              <a:latin typeface="Times New Roman" pitchFamily="18" charset="0"/>
              <a:ea typeface="楷体" pitchFamily="49" charset="-122"/>
              <a:sym typeface="Symbol"/>
            </a:endParaRPr>
          </a:p>
          <a:p>
            <a:pPr marL="342900" indent="-342900">
              <a:buFont typeface="Wingdings" pitchFamily="2" charset="2"/>
              <a:buChar char="Ø"/>
            </a:pPr>
            <a:r>
              <a:rPr lang="zh-CN" altLang="en-US" sz="2400" b="1" dirty="0" smtClean="0">
                <a:solidFill>
                  <a:srgbClr val="060606"/>
                </a:solidFill>
                <a:latin typeface="Times New Roman" pitchFamily="18" charset="0"/>
                <a:ea typeface="楷体" pitchFamily="49" charset="-122"/>
                <a:sym typeface="Symbol"/>
              </a:rPr>
              <a:t>因此，</a:t>
            </a:r>
            <a:r>
              <a:rPr lang="en-US" altLang="zh-CN" sz="2400" b="1" dirty="0" smtClean="0">
                <a:solidFill>
                  <a:srgbClr val="060606"/>
                </a:solidFill>
                <a:latin typeface="Times New Roman" pitchFamily="18" charset="0"/>
                <a:ea typeface="楷体" pitchFamily="49" charset="-122"/>
                <a:sym typeface="Symbol"/>
              </a:rPr>
              <a:t>d/f</a:t>
            </a:r>
            <a:r>
              <a:rPr lang="zh-CN" altLang="en-US" sz="2400" b="1" dirty="0" smtClean="0">
                <a:solidFill>
                  <a:srgbClr val="060606"/>
                </a:solidFill>
                <a:latin typeface="Times New Roman" pitchFamily="18" charset="0"/>
                <a:ea typeface="楷体" pitchFamily="49" charset="-122"/>
                <a:sym typeface="Symbol"/>
              </a:rPr>
              <a:t>轨道电子的相关效应包括，自旋电子与自旋电子之间的排斥，自旋电子和内层电子之间的排斥。因此</a:t>
            </a:r>
            <a:r>
              <a:rPr lang="en-US" altLang="zh-CN" sz="2400" b="1" dirty="0" smtClean="0">
                <a:solidFill>
                  <a:srgbClr val="060606"/>
                </a:solidFill>
                <a:latin typeface="Times New Roman" pitchFamily="18" charset="0"/>
                <a:ea typeface="楷体" pitchFamily="49" charset="-122"/>
                <a:sym typeface="Symbol"/>
              </a:rPr>
              <a:t>DFT</a:t>
            </a:r>
            <a:r>
              <a:rPr lang="zh-CN" altLang="en-US" sz="2400" b="1" dirty="0" smtClean="0">
                <a:solidFill>
                  <a:srgbClr val="060606"/>
                </a:solidFill>
                <a:latin typeface="Times New Roman" pitchFamily="18" charset="0"/>
                <a:ea typeface="楷体" pitchFamily="49" charset="-122"/>
                <a:sym typeface="Symbol"/>
              </a:rPr>
              <a:t>无法正确计算强相关联体系。 </a:t>
            </a:r>
            <a:endParaRPr lang="en-US" altLang="zh-CN" sz="24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304800" y="889844"/>
            <a:ext cx="8382000" cy="4524315"/>
          </a:xfrm>
          <a:prstGeom prst="rect">
            <a:avLst/>
          </a:prstGeom>
        </p:spPr>
        <p:txBody>
          <a:bodyPr wrap="square">
            <a:spAutoFit/>
          </a:bodyPr>
          <a:lstStyle/>
          <a:p>
            <a:pPr marL="342900" indent="-342900"/>
            <a:r>
              <a:rPr lang="en-US" altLang="zh-CN" sz="2400" b="1" dirty="0" smtClean="0">
                <a:solidFill>
                  <a:srgbClr val="060606"/>
                </a:solidFill>
                <a:latin typeface="Times New Roman" pitchFamily="18" charset="0"/>
                <a:ea typeface="楷体" pitchFamily="49" charset="-122"/>
                <a:sym typeface="Symbol"/>
              </a:rPr>
              <a:t>2</a:t>
            </a:r>
            <a:r>
              <a:rPr lang="zh-CN" altLang="en-US" sz="2400" b="1" dirty="0" smtClean="0">
                <a:solidFill>
                  <a:srgbClr val="060606"/>
                </a:solidFill>
                <a:latin typeface="Times New Roman" pitchFamily="18" charset="0"/>
                <a:ea typeface="楷体" pitchFamily="49" charset="-122"/>
                <a:sym typeface="Symbol"/>
              </a:rPr>
              <a:t>、 如何实现</a:t>
            </a:r>
            <a:endParaRPr lang="en-US" altLang="zh-CN" sz="2400" b="1" dirty="0" smtClean="0">
              <a:solidFill>
                <a:srgbClr val="060606"/>
              </a:solidFill>
              <a:latin typeface="Times New Roman" pitchFamily="18" charset="0"/>
              <a:ea typeface="楷体" pitchFamily="49" charset="-122"/>
              <a:sym typeface="Symbol"/>
            </a:endParaRPr>
          </a:p>
          <a:p>
            <a:pPr marL="342900" indent="-342900"/>
            <a:endParaRPr lang="en-US" altLang="zh-CN" sz="2400" b="1" dirty="0" smtClean="0">
              <a:solidFill>
                <a:srgbClr val="060606"/>
              </a:solidFill>
              <a:latin typeface="Times New Roman" pitchFamily="18" charset="0"/>
              <a:ea typeface="楷体" pitchFamily="49" charset="-122"/>
              <a:sym typeface="Symbol"/>
            </a:endParaRPr>
          </a:p>
          <a:p>
            <a:pPr marL="342900" indent="-342900"/>
            <a:r>
              <a:rPr lang="zh-CN" altLang="en-US" sz="2400" b="1" dirty="0" smtClean="0">
                <a:solidFill>
                  <a:srgbClr val="060606"/>
                </a:solidFill>
                <a:latin typeface="Times New Roman" pitchFamily="18" charset="0"/>
                <a:ea typeface="楷体" pitchFamily="49" charset="-122"/>
                <a:sym typeface="Symbol"/>
              </a:rPr>
              <a:t>因为</a:t>
            </a:r>
            <a:r>
              <a:rPr lang="en-US" altLang="zh-CN" sz="2400" b="1" dirty="0" smtClean="0">
                <a:solidFill>
                  <a:srgbClr val="060606"/>
                </a:solidFill>
                <a:latin typeface="Times New Roman" pitchFamily="18" charset="0"/>
                <a:ea typeface="楷体" pitchFamily="49" charset="-122"/>
                <a:sym typeface="Symbol"/>
              </a:rPr>
              <a:t>DFT</a:t>
            </a:r>
            <a:r>
              <a:rPr lang="zh-CN" altLang="en-US" sz="2400" b="1" dirty="0" smtClean="0">
                <a:solidFill>
                  <a:srgbClr val="060606"/>
                </a:solidFill>
                <a:latin typeface="Times New Roman" pitchFamily="18" charset="0"/>
                <a:ea typeface="楷体" pitchFamily="49" charset="-122"/>
                <a:sym typeface="Symbol"/>
              </a:rPr>
              <a:t>计算低估了</a:t>
            </a:r>
            <a:r>
              <a:rPr lang="en-US" altLang="zh-CN" sz="2400" b="1" dirty="0" smtClean="0">
                <a:solidFill>
                  <a:srgbClr val="060606"/>
                </a:solidFill>
                <a:latin typeface="Times New Roman" pitchFamily="18" charset="0"/>
                <a:ea typeface="楷体" pitchFamily="49" charset="-122"/>
                <a:sym typeface="Symbol"/>
              </a:rPr>
              <a:t>d/f</a:t>
            </a:r>
            <a:r>
              <a:rPr lang="zh-CN" altLang="en-US" sz="2400" b="1" dirty="0" smtClean="0">
                <a:solidFill>
                  <a:srgbClr val="060606"/>
                </a:solidFill>
                <a:latin typeface="Times New Roman" pitchFamily="18" charset="0"/>
                <a:ea typeface="楷体" pitchFamily="49" charset="-122"/>
                <a:sym typeface="Symbol"/>
              </a:rPr>
              <a:t>轨道上电子之间的排斥作用，所以我们可以人为加一个能量项</a:t>
            </a:r>
            <a:r>
              <a:rPr lang="en-US" altLang="zh-CN" sz="2400" b="1" dirty="0" smtClean="0">
                <a:solidFill>
                  <a:srgbClr val="060606"/>
                </a:solidFill>
                <a:latin typeface="Times New Roman" pitchFamily="18" charset="0"/>
                <a:ea typeface="楷体" pitchFamily="49" charset="-122"/>
                <a:sym typeface="Symbol"/>
              </a:rPr>
              <a:t>Hubbard U</a:t>
            </a:r>
            <a:r>
              <a:rPr lang="zh-CN" altLang="en-US" sz="2400" b="1" dirty="0" smtClean="0">
                <a:solidFill>
                  <a:srgbClr val="060606"/>
                </a:solidFill>
                <a:latin typeface="Times New Roman" pitchFamily="18" charset="0"/>
                <a:ea typeface="楷体" pitchFamily="49" charset="-122"/>
                <a:sym typeface="Symbol"/>
              </a:rPr>
              <a:t>进来：</a:t>
            </a:r>
            <a:endParaRPr lang="en-US" altLang="zh-CN" sz="2400" b="1" dirty="0" smtClean="0">
              <a:solidFill>
                <a:srgbClr val="060606"/>
              </a:solidFill>
              <a:latin typeface="Times New Roman" pitchFamily="18" charset="0"/>
              <a:ea typeface="楷体" pitchFamily="49" charset="-122"/>
              <a:sym typeface="Symbol"/>
            </a:endParaRPr>
          </a:p>
          <a:p>
            <a:pPr marL="342900" indent="-342900"/>
            <a:endParaRPr lang="en-US" altLang="zh-CN" sz="2400" b="1" dirty="0" smtClean="0">
              <a:solidFill>
                <a:srgbClr val="060606"/>
              </a:solidFill>
              <a:latin typeface="Times New Roman" pitchFamily="18" charset="0"/>
              <a:ea typeface="楷体" pitchFamily="49" charset="-122"/>
              <a:sym typeface="Symbol"/>
            </a:endParaRPr>
          </a:p>
          <a:p>
            <a:pPr marL="342900" indent="-342900"/>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endParaRPr lang="en-US" altLang="zh-CN" sz="2400" b="1" dirty="0" smtClean="0">
              <a:solidFill>
                <a:srgbClr val="060606"/>
              </a:solidFill>
              <a:latin typeface="Times New Roman" pitchFamily="18" charset="0"/>
              <a:ea typeface="楷体" pitchFamily="49" charset="-122"/>
              <a:sym typeface="Symbol"/>
            </a:endParaRPr>
          </a:p>
          <a:p>
            <a:pPr marL="342900" indent="-342900">
              <a:buAutoNum type="arabicPeriod"/>
            </a:pPr>
            <a:endParaRPr lang="en-US" altLang="zh-CN" sz="2400" b="1" dirty="0" smtClean="0">
              <a:solidFill>
                <a:srgbClr val="060606"/>
              </a:solidFill>
              <a:latin typeface="Times New Roman" pitchFamily="18" charset="0"/>
              <a:ea typeface="楷体" pitchFamily="49" charset="-122"/>
              <a:sym typeface="Symbol"/>
            </a:endParaRPr>
          </a:p>
          <a:p>
            <a:pPr marL="342900" indent="-342900"/>
            <a:r>
              <a:rPr lang="en-US" altLang="zh-CN" sz="2400" b="1" dirty="0" err="1" smtClean="0">
                <a:solidFill>
                  <a:srgbClr val="060606"/>
                </a:solidFill>
                <a:latin typeface="Times New Roman" pitchFamily="18" charset="0"/>
                <a:ea typeface="楷体" pitchFamily="49" charset="-122"/>
                <a:sym typeface="Symbol"/>
              </a:rPr>
              <a:t>n_up</a:t>
            </a:r>
            <a:r>
              <a:rPr lang="zh-CN" altLang="en-US" sz="2400" b="1" dirty="0" smtClean="0">
                <a:solidFill>
                  <a:srgbClr val="060606"/>
                </a:solidFill>
                <a:latin typeface="Times New Roman" pitchFamily="18" charset="0"/>
                <a:ea typeface="楷体" pitchFamily="49" charset="-122"/>
                <a:sym typeface="Symbol"/>
              </a:rPr>
              <a:t>和</a:t>
            </a:r>
            <a:r>
              <a:rPr lang="en-US" altLang="zh-CN" sz="2400" b="1" dirty="0" err="1" smtClean="0">
                <a:solidFill>
                  <a:srgbClr val="060606"/>
                </a:solidFill>
                <a:latin typeface="Times New Roman" pitchFamily="18" charset="0"/>
                <a:ea typeface="楷体" pitchFamily="49" charset="-122"/>
                <a:sym typeface="Symbol"/>
              </a:rPr>
              <a:t>n_down</a:t>
            </a:r>
            <a:r>
              <a:rPr lang="zh-CN" altLang="en-US" sz="2400" b="1" dirty="0" smtClean="0">
                <a:solidFill>
                  <a:srgbClr val="060606"/>
                </a:solidFill>
                <a:latin typeface="Times New Roman" pitchFamily="18" charset="0"/>
                <a:ea typeface="楷体" pitchFamily="49" charset="-122"/>
                <a:sym typeface="Symbol"/>
              </a:rPr>
              <a:t>分别表示自旋向上和自旋向下的电荷密度，二者相乘表示它们之间的排斥作用。而</a:t>
            </a:r>
            <a:r>
              <a:rPr lang="en-US" altLang="zh-CN" sz="2400" b="1" dirty="0" smtClean="0">
                <a:solidFill>
                  <a:srgbClr val="060606"/>
                </a:solidFill>
                <a:latin typeface="Times New Roman" pitchFamily="18" charset="0"/>
                <a:ea typeface="楷体" pitchFamily="49" charset="-122"/>
                <a:sym typeface="Symbol"/>
              </a:rPr>
              <a:t>U/2</a:t>
            </a:r>
            <a:r>
              <a:rPr lang="zh-CN" altLang="en-US" sz="2400" b="1" dirty="0" smtClean="0">
                <a:solidFill>
                  <a:srgbClr val="060606"/>
                </a:solidFill>
                <a:latin typeface="Times New Roman" pitchFamily="18" charset="0"/>
                <a:ea typeface="楷体" pitchFamily="49" charset="-122"/>
                <a:sym typeface="Symbol"/>
              </a:rPr>
              <a:t>并非一个经验参数，它代表了能量对</a:t>
            </a:r>
            <a:r>
              <a:rPr lang="en-US" altLang="zh-CN" sz="2400" b="1" dirty="0" smtClean="0">
                <a:solidFill>
                  <a:srgbClr val="060606"/>
                </a:solidFill>
                <a:latin typeface="Times New Roman" pitchFamily="18" charset="0"/>
                <a:ea typeface="楷体" pitchFamily="49" charset="-122"/>
                <a:sym typeface="Symbol"/>
              </a:rPr>
              <a:t>d/f</a:t>
            </a:r>
            <a:r>
              <a:rPr lang="zh-CN" altLang="en-US" sz="2400" b="1" dirty="0" smtClean="0">
                <a:solidFill>
                  <a:srgbClr val="060606"/>
                </a:solidFill>
                <a:latin typeface="Times New Roman" pitchFamily="18" charset="0"/>
                <a:ea typeface="楷体" pitchFamily="49" charset="-122"/>
                <a:sym typeface="Symbol"/>
              </a:rPr>
              <a:t>轨道上电子密度的二阶导数。</a:t>
            </a:r>
            <a:endParaRPr lang="en-US" altLang="zh-CN" sz="2400" b="1" dirty="0" smtClean="0">
              <a:solidFill>
                <a:srgbClr val="060606"/>
              </a:solidFill>
              <a:latin typeface="Times New Roman" pitchFamily="18" charset="0"/>
              <a:ea typeface="楷体" pitchFamily="49" charset="-122"/>
              <a:sym typeface="Symbol"/>
            </a:endParaRPr>
          </a:p>
        </p:txBody>
      </p:sp>
      <p:graphicFrame>
        <p:nvGraphicFramePr>
          <p:cNvPr id="179201" name="Object 1"/>
          <p:cNvGraphicFramePr>
            <a:graphicFrameLocks noChangeAspect="1"/>
          </p:cNvGraphicFramePr>
          <p:nvPr/>
        </p:nvGraphicFramePr>
        <p:xfrm>
          <a:off x="533400" y="2819400"/>
          <a:ext cx="8462351" cy="685800"/>
        </p:xfrm>
        <a:graphic>
          <a:graphicData uri="http://schemas.openxmlformats.org/presentationml/2006/ole">
            <p:oleObj spid="_x0000_s179201" name="Equation" r:id="rId3" imgW="2971800" imgH="241200" progId="Equation.DSMT4">
              <p:embed/>
            </p:oleObj>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119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850744"/>
            <a:ext cx="7786742" cy="1938992"/>
          </a:xfrm>
          <a:prstGeom prst="rect">
            <a:avLst/>
          </a:prstGeom>
          <a:noFill/>
        </p:spPr>
        <p:txBody>
          <a:bodyPr wrap="square" rtlCol="0">
            <a:spAutoFit/>
          </a:bodyPr>
          <a:lstStyle/>
          <a:p>
            <a:pPr marL="342900" indent="-342900"/>
            <a:r>
              <a:rPr lang="en-US" altLang="zh-CN" sz="2400" b="1" dirty="0" smtClean="0">
                <a:solidFill>
                  <a:srgbClr val="060606"/>
                </a:solidFill>
                <a:latin typeface="Times New Roman" pitchFamily="18" charset="0"/>
                <a:ea typeface="楷体" pitchFamily="49" charset="-122"/>
                <a:sym typeface="Symbol"/>
              </a:rPr>
              <a:t>3. </a:t>
            </a:r>
            <a:r>
              <a:rPr lang="zh-CN" altLang="en-US" sz="2400" b="1" dirty="0" smtClean="0">
                <a:solidFill>
                  <a:srgbClr val="060606"/>
                </a:solidFill>
                <a:latin typeface="Times New Roman" pitchFamily="18" charset="0"/>
                <a:ea typeface="楷体" pitchFamily="49" charset="-122"/>
                <a:sym typeface="Symbol"/>
              </a:rPr>
              <a:t>本质</a:t>
            </a:r>
            <a:endParaRPr lang="en-US" altLang="zh-CN" sz="2400" b="1" dirty="0" smtClean="0">
              <a:solidFill>
                <a:srgbClr val="060606"/>
              </a:solidFill>
              <a:latin typeface="Times New Roman" pitchFamily="18" charset="0"/>
              <a:ea typeface="楷体" pitchFamily="49" charset="-122"/>
              <a:sym typeface="Symbol"/>
            </a:endParaRPr>
          </a:p>
          <a:p>
            <a:pPr marL="342900" indent="-342900" algn="just"/>
            <a:r>
              <a:rPr lang="zh-CN" altLang="en-US" sz="2400" b="1" dirty="0" smtClean="0">
                <a:solidFill>
                  <a:srgbClr val="060606"/>
                </a:solidFill>
                <a:latin typeface="Times New Roman" pitchFamily="18" charset="0"/>
                <a:ea typeface="楷体" pitchFamily="49" charset="-122"/>
                <a:sym typeface="Symbol"/>
              </a:rPr>
              <a:t>真实的体系与环境交换电子，能量变化应该是交换前后的两个状态的线性组合，这样的能量变化应该是线性的。但是</a:t>
            </a:r>
            <a:r>
              <a:rPr lang="en-US" altLang="zh-CN" sz="2400" b="1" dirty="0" smtClean="0">
                <a:solidFill>
                  <a:srgbClr val="060606"/>
                </a:solidFill>
                <a:latin typeface="Times New Roman" pitchFamily="18" charset="0"/>
                <a:ea typeface="楷体" pitchFamily="49" charset="-122"/>
                <a:sym typeface="Symbol"/>
              </a:rPr>
              <a:t>LDA</a:t>
            </a:r>
            <a:r>
              <a:rPr lang="zh-CN" altLang="en-US" sz="2400" b="1" dirty="0" smtClean="0">
                <a:solidFill>
                  <a:srgbClr val="060606"/>
                </a:solidFill>
                <a:latin typeface="Times New Roman" pitchFamily="18" charset="0"/>
                <a:ea typeface="楷体" pitchFamily="49" charset="-122"/>
                <a:sym typeface="Symbol"/>
              </a:rPr>
              <a:t>计算出来的结果是非线性的，真实的与</a:t>
            </a:r>
            <a:r>
              <a:rPr lang="en-US" altLang="zh-CN" sz="2400" b="1" dirty="0" smtClean="0">
                <a:solidFill>
                  <a:srgbClr val="060606"/>
                </a:solidFill>
                <a:latin typeface="Times New Roman" pitchFamily="18" charset="0"/>
                <a:ea typeface="楷体" pitchFamily="49" charset="-122"/>
                <a:sym typeface="Symbol"/>
              </a:rPr>
              <a:t>LDA</a:t>
            </a:r>
            <a:r>
              <a:rPr lang="zh-CN" altLang="en-US" sz="2400" b="1" dirty="0" smtClean="0">
                <a:solidFill>
                  <a:srgbClr val="060606"/>
                </a:solidFill>
                <a:latin typeface="Times New Roman" pitchFamily="18" charset="0"/>
                <a:ea typeface="楷体" pitchFamily="49" charset="-122"/>
                <a:sym typeface="Symbol"/>
              </a:rPr>
              <a:t>计算的能量差值就是我们所要考虑的</a:t>
            </a: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值。</a:t>
            </a:r>
            <a:endParaRPr lang="en-US" altLang="zh-CN" sz="2400" b="1" dirty="0" smtClean="0">
              <a:solidFill>
                <a:srgbClr val="060606"/>
              </a:solidFill>
              <a:latin typeface="Times New Roman" pitchFamily="18" charset="0"/>
              <a:ea typeface="楷体" pitchFamily="49" charset="-122"/>
              <a:sym typeface="Symbol"/>
            </a:endParaRPr>
          </a:p>
        </p:txBody>
      </p:sp>
      <p:sp>
        <p:nvSpPr>
          <p:cNvPr id="8" name="TextBox 7"/>
          <p:cNvSpPr txBox="1"/>
          <p:nvPr/>
        </p:nvSpPr>
        <p:spPr>
          <a:xfrm>
            <a:off x="4800600" y="3351074"/>
            <a:ext cx="4200556" cy="2677656"/>
          </a:xfrm>
          <a:prstGeom prst="rect">
            <a:avLst/>
          </a:prstGeom>
          <a:noFill/>
        </p:spPr>
        <p:txBody>
          <a:bodyPr wrap="square" rtlCol="0">
            <a:spAutoFit/>
          </a:bodyPr>
          <a:lstStyle/>
          <a:p>
            <a:pPr marL="342900" indent="-342900" algn="just"/>
            <a:r>
              <a:rPr lang="zh-CN" altLang="en-US" sz="2400" b="1" dirty="0" smtClean="0">
                <a:solidFill>
                  <a:srgbClr val="060606"/>
                </a:solidFill>
                <a:latin typeface="Times New Roman" pitchFamily="18" charset="0"/>
                <a:ea typeface="楷体" pitchFamily="49" charset="-122"/>
                <a:sym typeface="Symbol"/>
              </a:rPr>
              <a:t>因此：</a:t>
            </a:r>
            <a:endParaRPr lang="en-US" altLang="zh-CN" sz="2400" b="1" dirty="0" smtClean="0">
              <a:solidFill>
                <a:srgbClr val="060606"/>
              </a:solidFill>
              <a:latin typeface="Times New Roman" pitchFamily="18" charset="0"/>
              <a:ea typeface="楷体" pitchFamily="49" charset="-122"/>
              <a:sym typeface="Symbol"/>
            </a:endParaRPr>
          </a:p>
          <a:p>
            <a:pPr marL="342900" indent="-342900" algn="just">
              <a:buAutoNum type="arabicPeriod"/>
            </a:pP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是物理存在的，并非经验校正。</a:t>
            </a:r>
            <a:endParaRPr lang="en-US" altLang="zh-CN" sz="2400" b="1" dirty="0" smtClean="0">
              <a:solidFill>
                <a:srgbClr val="060606"/>
              </a:solidFill>
              <a:latin typeface="Times New Roman" pitchFamily="18" charset="0"/>
              <a:ea typeface="楷体" pitchFamily="49" charset="-122"/>
              <a:sym typeface="Symbol"/>
            </a:endParaRPr>
          </a:p>
          <a:p>
            <a:pPr marL="342900" indent="-342900" algn="just">
              <a:buAutoNum type="arabicPeriod"/>
            </a:pPr>
            <a:r>
              <a:rPr lang="en-US" altLang="zh-CN" sz="2400" b="1" dirty="0" smtClean="0">
                <a:solidFill>
                  <a:srgbClr val="060606"/>
                </a:solidFill>
                <a:latin typeface="Times New Roman" pitchFamily="18" charset="0"/>
                <a:ea typeface="楷体" pitchFamily="49" charset="-122"/>
                <a:sym typeface="Symbol"/>
              </a:rPr>
              <a:t> </a:t>
            </a:r>
            <a:r>
              <a:rPr lang="zh-CN" altLang="en-US" sz="2400" b="1" dirty="0" smtClean="0">
                <a:solidFill>
                  <a:srgbClr val="060606"/>
                </a:solidFill>
                <a:latin typeface="Times New Roman" pitchFamily="18" charset="0"/>
                <a:ea typeface="楷体" pitchFamily="49" charset="-122"/>
                <a:sym typeface="Symbol"/>
              </a:rPr>
              <a:t>这个</a:t>
            </a: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的大小会随着体系的环境变化而变化。对于不同的体系，不同的状态，所得到的</a:t>
            </a: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值是不一样的。</a:t>
            </a:r>
            <a:endParaRPr lang="zh-CN" altLang="en-US" sz="2400" b="1" dirty="0">
              <a:solidFill>
                <a:srgbClr val="060606"/>
              </a:solidFill>
              <a:latin typeface="Times New Roman" pitchFamily="18" charset="0"/>
              <a:ea typeface="楷体" pitchFamily="49" charset="-122"/>
              <a:sym typeface="Symbol"/>
            </a:endParaRPr>
          </a:p>
        </p:txBody>
      </p:sp>
      <p:pic>
        <p:nvPicPr>
          <p:cNvPr id="9" name="Picture 2" descr="C:\Users\Liu\Desktop\QQ拼音截图未命名.png"/>
          <p:cNvPicPr>
            <a:picLocks noChangeAspect="1" noChangeArrowheads="1"/>
          </p:cNvPicPr>
          <p:nvPr/>
        </p:nvPicPr>
        <p:blipFill>
          <a:blip r:embed="rId2" cstate="print">
            <a:lum contrast="55000"/>
          </a:blip>
          <a:srcRect/>
          <a:stretch>
            <a:fillRect/>
          </a:stretch>
        </p:blipFill>
        <p:spPr bwMode="auto">
          <a:xfrm>
            <a:off x="381000" y="2819400"/>
            <a:ext cx="4429156" cy="3373804"/>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1500166" y="914400"/>
            <a:ext cx="6286512" cy="4893647"/>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计算机实验</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模拟</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的概念与步骤</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r>
              <a:rPr lang="zh-CN" altLang="en-US" sz="2400" b="1" dirty="0" smtClean="0">
                <a:solidFill>
                  <a:srgbClr val="060606"/>
                </a:solidFill>
                <a:latin typeface="Times New Roman" pitchFamily="18" charset="0"/>
                <a:ea typeface="楷体" pitchFamily="49" charset="-122"/>
              </a:rPr>
              <a:t>明确所要研究的物理现象</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r>
              <a:rPr lang="zh-CN" altLang="en-US" sz="2400" b="1" dirty="0" smtClean="0">
                <a:solidFill>
                  <a:srgbClr val="060606"/>
                </a:solidFill>
                <a:latin typeface="Times New Roman" pitchFamily="18" charset="0"/>
                <a:ea typeface="楷体" pitchFamily="49" charset="-122"/>
              </a:rPr>
              <a:t>发展合适的理论和数学模型描述该现象</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r>
              <a:rPr lang="zh-CN" altLang="en-US" sz="2400" b="1" dirty="0" smtClean="0">
                <a:solidFill>
                  <a:srgbClr val="060606"/>
                </a:solidFill>
                <a:latin typeface="Times New Roman" pitchFamily="18" charset="0"/>
                <a:ea typeface="楷体" pitchFamily="49" charset="-122"/>
              </a:rPr>
              <a:t>将数学模型转换层适于计算机编程的形式</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r>
              <a:rPr lang="zh-CN" altLang="en-US" sz="2400" b="1" dirty="0" smtClean="0">
                <a:solidFill>
                  <a:srgbClr val="060606"/>
                </a:solidFill>
                <a:latin typeface="Times New Roman" pitchFamily="18" charset="0"/>
                <a:ea typeface="楷体" pitchFamily="49" charset="-122"/>
              </a:rPr>
              <a:t>发展和</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或应用适当的数值算法</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r>
              <a:rPr lang="zh-CN" altLang="en-US" sz="2400" b="1" dirty="0" smtClean="0">
                <a:solidFill>
                  <a:srgbClr val="060606"/>
                </a:solidFill>
                <a:latin typeface="Times New Roman" pitchFamily="18" charset="0"/>
                <a:ea typeface="楷体" pitchFamily="49" charset="-122"/>
              </a:rPr>
              <a:t>编写模拟程序</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r>
              <a:rPr lang="zh-CN" altLang="en-US" sz="2400" b="1" dirty="0" smtClean="0">
                <a:solidFill>
                  <a:srgbClr val="060606"/>
                </a:solidFill>
                <a:latin typeface="Times New Roman" pitchFamily="18" charset="0"/>
                <a:ea typeface="楷体" pitchFamily="49" charset="-122"/>
              </a:rPr>
              <a:t>开展计算实验，分析结果</a:t>
            </a:r>
            <a:endParaRPr lang="en-US" altLang="zh-CN" sz="2400" b="1" dirty="0" smtClean="0">
              <a:solidFill>
                <a:srgbClr val="060606"/>
              </a:solidFill>
              <a:latin typeface="Times New Roman" pitchFamily="18" charset="0"/>
              <a:ea typeface="楷体" pitchFamily="49" charset="-122"/>
            </a:endParaRPr>
          </a:p>
        </p:txBody>
      </p:sp>
      <p:sp>
        <p:nvSpPr>
          <p:cNvPr id="8" name="椭圆 7"/>
          <p:cNvSpPr/>
          <p:nvPr/>
        </p:nvSpPr>
        <p:spPr>
          <a:xfrm>
            <a:off x="1257256" y="1447800"/>
            <a:ext cx="2490814" cy="1357322"/>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Times New Roman" pitchFamily="18" charset="0"/>
                <a:cs typeface="Times New Roman" pitchFamily="18" charset="0"/>
              </a:rPr>
              <a:t>experiment</a:t>
            </a:r>
            <a:endParaRPr lang="zh-CN" altLang="en-US" sz="2400" dirty="0">
              <a:solidFill>
                <a:schemeClr val="tx1"/>
              </a:solidFill>
              <a:latin typeface="Times New Roman" pitchFamily="18" charset="0"/>
              <a:cs typeface="Times New Roman" pitchFamily="18" charset="0"/>
            </a:endParaRPr>
          </a:p>
        </p:txBody>
      </p:sp>
      <p:sp>
        <p:nvSpPr>
          <p:cNvPr id="9" name="椭圆 8"/>
          <p:cNvSpPr/>
          <p:nvPr/>
        </p:nvSpPr>
        <p:spPr>
          <a:xfrm>
            <a:off x="5043470" y="1447800"/>
            <a:ext cx="2347930" cy="1357322"/>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Times New Roman" pitchFamily="18" charset="0"/>
                <a:cs typeface="Times New Roman" pitchFamily="18" charset="0"/>
              </a:rPr>
              <a:t>theory</a:t>
            </a:r>
            <a:endParaRPr lang="zh-CN" altLang="en-US" sz="2400" dirty="0">
              <a:solidFill>
                <a:schemeClr val="tx1"/>
              </a:solidFill>
              <a:latin typeface="Times New Roman" pitchFamily="18" charset="0"/>
              <a:cs typeface="Times New Roman" pitchFamily="18" charset="0"/>
            </a:endParaRPr>
          </a:p>
        </p:txBody>
      </p:sp>
      <p:sp>
        <p:nvSpPr>
          <p:cNvPr id="10" name="椭圆 9"/>
          <p:cNvSpPr/>
          <p:nvPr/>
        </p:nvSpPr>
        <p:spPr>
          <a:xfrm>
            <a:off x="1962112" y="2376494"/>
            <a:ext cx="4633946" cy="928694"/>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solidFill>
                <a:latin typeface="Times New Roman" pitchFamily="18" charset="0"/>
                <a:cs typeface="Times New Roman" pitchFamily="18" charset="0"/>
              </a:rPr>
              <a:t>simulation</a:t>
            </a:r>
            <a:endParaRPr lang="zh-CN" altLang="en-US" sz="2400" dirty="0">
              <a:solidFill>
                <a:schemeClr val="tx1"/>
              </a:solidFill>
              <a:latin typeface="Times New Roman" pitchFamily="18" charset="0"/>
              <a:cs typeface="Times New Roman"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304800" y="1219200"/>
            <a:ext cx="8610600" cy="4524315"/>
          </a:xfrm>
          <a:prstGeom prst="rect">
            <a:avLst/>
          </a:prstGeom>
          <a:noFill/>
        </p:spPr>
        <p:txBody>
          <a:bodyPr wrap="square" rtlCol="0">
            <a:spAutoFit/>
          </a:bodyPr>
          <a:lstStyle/>
          <a:p>
            <a:pPr marL="342900" indent="-342900"/>
            <a:r>
              <a:rPr lang="en-US" altLang="zh-CN" sz="2400" b="1" dirty="0" smtClean="0">
                <a:solidFill>
                  <a:srgbClr val="060606"/>
                </a:solidFill>
                <a:latin typeface="Times New Roman" pitchFamily="18" charset="0"/>
                <a:ea typeface="楷体" pitchFamily="49" charset="-122"/>
                <a:sym typeface="Symbol"/>
              </a:rPr>
              <a:t>3. </a:t>
            </a:r>
            <a:r>
              <a:rPr lang="zh-CN" altLang="en-US" sz="2400" b="1" dirty="0" smtClean="0">
                <a:solidFill>
                  <a:srgbClr val="060606"/>
                </a:solidFill>
                <a:latin typeface="Times New Roman" pitchFamily="18" charset="0"/>
                <a:ea typeface="楷体" pitchFamily="49" charset="-122"/>
                <a:sym typeface="Symbol"/>
              </a:rPr>
              <a:t>本质</a:t>
            </a:r>
            <a:endParaRPr lang="en-US" altLang="zh-CN" sz="2400" b="1" dirty="0" smtClean="0">
              <a:solidFill>
                <a:srgbClr val="060606"/>
              </a:solidFill>
              <a:latin typeface="Times New Roman" pitchFamily="18" charset="0"/>
              <a:ea typeface="楷体" pitchFamily="49" charset="-122"/>
              <a:sym typeface="Symbol"/>
            </a:endParaRPr>
          </a:p>
          <a:p>
            <a:pPr marL="342900" indent="-342900"/>
            <a:endParaRPr lang="en-US" altLang="zh-CN" sz="2400" b="1" dirty="0" smtClean="0">
              <a:solidFill>
                <a:srgbClr val="060606"/>
              </a:solidFill>
              <a:latin typeface="Times New Roman" pitchFamily="18" charset="0"/>
              <a:ea typeface="楷体" pitchFamily="49" charset="-122"/>
              <a:sym typeface="Symbol"/>
            </a:endParaRPr>
          </a:p>
          <a:p>
            <a:pPr marL="342900" indent="-342900"/>
            <a:r>
              <a:rPr lang="zh-CN" altLang="en-US" sz="2400" b="1" dirty="0" smtClean="0">
                <a:solidFill>
                  <a:srgbClr val="060606"/>
                </a:solidFill>
                <a:latin typeface="Times New Roman" pitchFamily="18" charset="0"/>
                <a:ea typeface="楷体" pitchFamily="49" charset="-122"/>
                <a:sym typeface="Symbol"/>
              </a:rPr>
              <a:t>那么这个</a:t>
            </a: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取大或者取小又意味着什么？</a:t>
            </a:r>
            <a:endParaRPr lang="en-US" altLang="zh-CN" sz="2400" b="1" dirty="0" smtClean="0">
              <a:solidFill>
                <a:srgbClr val="060606"/>
              </a:solidFill>
              <a:latin typeface="Times New Roman" pitchFamily="18" charset="0"/>
              <a:ea typeface="楷体" pitchFamily="49" charset="-122"/>
              <a:sym typeface="Symbol"/>
            </a:endParaRPr>
          </a:p>
          <a:p>
            <a:pPr marL="342900" indent="-342900">
              <a:buFont typeface="Wingdings" pitchFamily="2" charset="2"/>
              <a:buChar char="Ø"/>
            </a:pPr>
            <a:r>
              <a:rPr lang="zh-CN" altLang="en-US" sz="2400" b="1" dirty="0" smtClean="0">
                <a:solidFill>
                  <a:srgbClr val="060606"/>
                </a:solidFill>
                <a:latin typeface="Times New Roman" pitchFamily="18" charset="0"/>
                <a:ea typeface="楷体" pitchFamily="49" charset="-122"/>
                <a:sym typeface="Symbol"/>
              </a:rPr>
              <a:t> 因为</a:t>
            </a: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是</a:t>
            </a:r>
            <a:r>
              <a:rPr lang="en-US" altLang="zh-CN" sz="2400" b="1" dirty="0" smtClean="0">
                <a:solidFill>
                  <a:srgbClr val="060606"/>
                </a:solidFill>
                <a:latin typeface="Times New Roman" pitchFamily="18" charset="0"/>
                <a:ea typeface="楷体" pitchFamily="49" charset="-122"/>
                <a:sym typeface="Symbol"/>
              </a:rPr>
              <a:t>DFT</a:t>
            </a:r>
            <a:r>
              <a:rPr lang="zh-CN" altLang="en-US" sz="2400" b="1" dirty="0" smtClean="0">
                <a:solidFill>
                  <a:srgbClr val="060606"/>
                </a:solidFill>
                <a:latin typeface="Times New Roman" pitchFamily="18" charset="0"/>
                <a:ea typeface="楷体" pitchFamily="49" charset="-122"/>
                <a:sym typeface="Symbol"/>
              </a:rPr>
              <a:t>能量对电荷密度变化的二阶导，这样类比于振动频率；</a:t>
            </a:r>
            <a:endParaRPr lang="en-US" altLang="zh-CN" sz="2400" b="1" dirty="0" smtClean="0">
              <a:solidFill>
                <a:srgbClr val="060606"/>
              </a:solidFill>
              <a:latin typeface="Times New Roman" pitchFamily="18" charset="0"/>
              <a:ea typeface="楷体" pitchFamily="49" charset="-122"/>
              <a:sym typeface="Symbol"/>
            </a:endParaRPr>
          </a:p>
          <a:p>
            <a:pPr marL="342900" indent="-342900">
              <a:buFont typeface="Wingdings" pitchFamily="2" charset="2"/>
              <a:buChar char="Ø"/>
            </a:pPr>
            <a:r>
              <a:rPr lang="en-US" altLang="zh-CN" sz="2400" b="1" dirty="0" smtClean="0">
                <a:solidFill>
                  <a:srgbClr val="060606"/>
                </a:solidFill>
                <a:latin typeface="Times New Roman" pitchFamily="18" charset="0"/>
                <a:ea typeface="楷体" pitchFamily="49" charset="-122"/>
                <a:sym typeface="Symbol"/>
              </a:rPr>
              <a:t> </a:t>
            </a:r>
            <a:r>
              <a:rPr lang="zh-CN" altLang="en-US" sz="2400" b="1" dirty="0" smtClean="0">
                <a:solidFill>
                  <a:srgbClr val="060606"/>
                </a:solidFill>
                <a:latin typeface="Times New Roman" pitchFamily="18" charset="0"/>
                <a:ea typeface="楷体" pitchFamily="49" charset="-122"/>
                <a:sym typeface="Symbol"/>
              </a:rPr>
              <a:t>在分子中，如果一个键强度恨到，那么振动频率就很高，如果键强度较低，那么振动就弱，如</a:t>
            </a:r>
            <a:r>
              <a:rPr lang="en-US" altLang="zh-CN" sz="2400" b="1" dirty="0" smtClean="0">
                <a:solidFill>
                  <a:srgbClr val="060606"/>
                </a:solidFill>
                <a:latin typeface="Times New Roman" pitchFamily="18" charset="0"/>
                <a:ea typeface="楷体" pitchFamily="49" charset="-122"/>
                <a:sym typeface="Symbol"/>
              </a:rPr>
              <a:t>C=C</a:t>
            </a:r>
            <a:r>
              <a:rPr lang="zh-CN" altLang="en-US" sz="2400" b="1" dirty="0" smtClean="0">
                <a:solidFill>
                  <a:srgbClr val="060606"/>
                </a:solidFill>
                <a:latin typeface="Times New Roman" pitchFamily="18" charset="0"/>
                <a:ea typeface="楷体" pitchFamily="49" charset="-122"/>
                <a:sym typeface="Symbol"/>
              </a:rPr>
              <a:t>比</a:t>
            </a:r>
            <a:r>
              <a:rPr lang="en-US" altLang="zh-CN" sz="2400" b="1" dirty="0" smtClean="0">
                <a:solidFill>
                  <a:srgbClr val="060606"/>
                </a:solidFill>
                <a:latin typeface="Times New Roman" pitchFamily="18" charset="0"/>
                <a:ea typeface="楷体" pitchFamily="49" charset="-122"/>
                <a:sym typeface="Symbol"/>
              </a:rPr>
              <a:t>C-C</a:t>
            </a:r>
            <a:r>
              <a:rPr lang="zh-CN" altLang="en-US" sz="2400" b="1" dirty="0" smtClean="0">
                <a:solidFill>
                  <a:srgbClr val="060606"/>
                </a:solidFill>
                <a:latin typeface="Times New Roman" pitchFamily="18" charset="0"/>
                <a:ea typeface="楷体" pitchFamily="49" charset="-122"/>
                <a:sym typeface="Symbol"/>
              </a:rPr>
              <a:t>键这弄懂频率高；</a:t>
            </a:r>
            <a:endParaRPr lang="en-US" altLang="zh-CN" sz="2400" b="1" dirty="0" smtClean="0">
              <a:solidFill>
                <a:srgbClr val="060606"/>
              </a:solidFill>
              <a:latin typeface="Times New Roman" pitchFamily="18" charset="0"/>
              <a:ea typeface="楷体" pitchFamily="49" charset="-122"/>
              <a:sym typeface="Symbol"/>
            </a:endParaRPr>
          </a:p>
          <a:p>
            <a:pPr marL="342900" indent="-342900">
              <a:buFont typeface="Wingdings" pitchFamily="2" charset="2"/>
              <a:buChar char="Ø"/>
            </a:pPr>
            <a:r>
              <a:rPr lang="en-US" altLang="zh-CN" sz="2400" b="1" dirty="0" smtClean="0">
                <a:solidFill>
                  <a:srgbClr val="060606"/>
                </a:solidFill>
                <a:latin typeface="Times New Roman" pitchFamily="18" charset="0"/>
                <a:ea typeface="楷体" pitchFamily="49" charset="-122"/>
                <a:sym typeface="Symbol"/>
              </a:rPr>
              <a:t> </a:t>
            </a:r>
            <a:r>
              <a:rPr lang="zh-CN" altLang="en-US" sz="2400" b="1" dirty="0" smtClean="0">
                <a:solidFill>
                  <a:srgbClr val="060606"/>
                </a:solidFill>
                <a:latin typeface="Times New Roman" pitchFamily="18" charset="0"/>
                <a:ea typeface="楷体" pitchFamily="49" charset="-122"/>
                <a:sym typeface="Symbol"/>
              </a:rPr>
              <a:t>类比的话，</a:t>
            </a: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代表了</a:t>
            </a:r>
            <a:r>
              <a:rPr lang="en-US" altLang="zh-CN" sz="2400" b="1" dirty="0" smtClean="0">
                <a:solidFill>
                  <a:srgbClr val="060606"/>
                </a:solidFill>
                <a:latin typeface="Times New Roman" pitchFamily="18" charset="0"/>
                <a:ea typeface="楷体" pitchFamily="49" charset="-122"/>
                <a:sym typeface="Symbol"/>
              </a:rPr>
              <a:t>d/f</a:t>
            </a:r>
            <a:r>
              <a:rPr lang="zh-CN" altLang="en-US" sz="2400" b="1" dirty="0" smtClean="0">
                <a:solidFill>
                  <a:srgbClr val="060606"/>
                </a:solidFill>
                <a:latin typeface="Times New Roman" pitchFamily="18" charset="0"/>
                <a:ea typeface="楷体" pitchFamily="49" charset="-122"/>
                <a:sym typeface="Symbol"/>
              </a:rPr>
              <a:t>电荷密度随外部势的变化而变化的难易程度，如果</a:t>
            </a: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大，那么不容易变化；若</a:t>
            </a: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小，则容易变化。</a:t>
            </a:r>
            <a:endParaRPr lang="en-US" altLang="zh-CN" sz="2400" b="1" dirty="0" smtClean="0">
              <a:solidFill>
                <a:srgbClr val="060606"/>
              </a:solidFill>
              <a:latin typeface="Times New Roman" pitchFamily="18" charset="0"/>
              <a:ea typeface="楷体" pitchFamily="49" charset="-122"/>
              <a:sym typeface="Symbol"/>
            </a:endParaRPr>
          </a:p>
          <a:p>
            <a:pPr marL="342900" indent="-342900">
              <a:buFont typeface="Wingdings" pitchFamily="2" charset="2"/>
              <a:buChar char="Ø"/>
            </a:pPr>
            <a:r>
              <a:rPr lang="en-US" altLang="zh-CN" sz="2400" b="1" dirty="0" smtClean="0">
                <a:solidFill>
                  <a:srgbClr val="060606"/>
                </a:solidFill>
                <a:latin typeface="Times New Roman" pitchFamily="18" charset="0"/>
                <a:ea typeface="楷体" pitchFamily="49" charset="-122"/>
                <a:sym typeface="Symbol"/>
              </a:rPr>
              <a:t> </a:t>
            </a:r>
            <a:r>
              <a:rPr lang="zh-CN" altLang="en-US" sz="2400" b="1" dirty="0" smtClean="0">
                <a:solidFill>
                  <a:srgbClr val="060606"/>
                </a:solidFill>
                <a:latin typeface="Times New Roman" pitchFamily="18" charset="0"/>
                <a:ea typeface="楷体" pitchFamily="49" charset="-122"/>
                <a:sym typeface="Symbol"/>
              </a:rPr>
              <a:t>所以，在无</a:t>
            </a:r>
            <a:r>
              <a:rPr lang="en-US" altLang="zh-CN" sz="2400" b="1" dirty="0" smtClean="0">
                <a:solidFill>
                  <a:srgbClr val="060606"/>
                </a:solidFill>
                <a:latin typeface="Times New Roman" pitchFamily="18" charset="0"/>
                <a:ea typeface="楷体" pitchFamily="49" charset="-122"/>
                <a:sym typeface="Symbol"/>
              </a:rPr>
              <a:t>+U</a:t>
            </a:r>
            <a:r>
              <a:rPr lang="zh-CN" altLang="en-US" sz="2400" b="1" dirty="0" smtClean="0">
                <a:solidFill>
                  <a:srgbClr val="060606"/>
                </a:solidFill>
                <a:latin typeface="Times New Roman" pitchFamily="18" charset="0"/>
                <a:ea typeface="楷体" pitchFamily="49" charset="-122"/>
                <a:sym typeface="Symbol"/>
              </a:rPr>
              <a:t>模型</a:t>
            </a:r>
            <a:r>
              <a:rPr lang="en-US" altLang="zh-CN" sz="2400" b="1" dirty="0" smtClean="0">
                <a:solidFill>
                  <a:srgbClr val="060606"/>
                </a:solidFill>
                <a:latin typeface="Times New Roman" pitchFamily="18" charset="0"/>
                <a:ea typeface="楷体" pitchFamily="49" charset="-122"/>
                <a:sym typeface="Symbol"/>
              </a:rPr>
              <a:t>(U=0)</a:t>
            </a:r>
            <a:r>
              <a:rPr lang="zh-CN" altLang="en-US" sz="2400" b="1" dirty="0" smtClean="0">
                <a:solidFill>
                  <a:srgbClr val="060606"/>
                </a:solidFill>
                <a:latin typeface="Times New Roman" pitchFamily="18" charset="0"/>
                <a:ea typeface="楷体" pitchFamily="49" charset="-122"/>
                <a:sym typeface="Symbol"/>
              </a:rPr>
              <a:t>时候，</a:t>
            </a:r>
            <a:r>
              <a:rPr lang="en-US" altLang="zh-CN" sz="2400" b="1" dirty="0" smtClean="0">
                <a:solidFill>
                  <a:srgbClr val="060606"/>
                </a:solidFill>
                <a:latin typeface="Times New Roman" pitchFamily="18" charset="0"/>
                <a:ea typeface="楷体" pitchFamily="49" charset="-122"/>
                <a:sym typeface="Symbol"/>
              </a:rPr>
              <a:t>d/f</a:t>
            </a:r>
            <a:r>
              <a:rPr lang="zh-CN" altLang="en-US" sz="2400" b="1" dirty="0" smtClean="0">
                <a:solidFill>
                  <a:srgbClr val="060606"/>
                </a:solidFill>
                <a:latin typeface="Times New Roman" pitchFamily="18" charset="0"/>
                <a:ea typeface="楷体" pitchFamily="49" charset="-122"/>
                <a:sym typeface="Symbol"/>
              </a:rPr>
              <a:t>电子最容易受外部势的影响左右摇摆。</a:t>
            </a:r>
            <a:endParaRPr lang="en-US" altLang="zh-CN" sz="24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pic>
        <p:nvPicPr>
          <p:cNvPr id="6" name="Picture 2" descr="C:\Users\Administrator\Desktop\1126.jpg"/>
          <p:cNvPicPr>
            <a:picLocks noChangeAspect="1" noChangeArrowheads="1"/>
          </p:cNvPicPr>
          <p:nvPr/>
        </p:nvPicPr>
        <p:blipFill>
          <a:blip r:embed="rId2" cstate="print"/>
          <a:srcRect/>
          <a:stretch>
            <a:fillRect/>
          </a:stretch>
        </p:blipFill>
        <p:spPr bwMode="auto">
          <a:xfrm>
            <a:off x="347661" y="1495388"/>
            <a:ext cx="3713051" cy="3960000"/>
          </a:xfrm>
          <a:prstGeom prst="rect">
            <a:avLst/>
          </a:prstGeom>
          <a:noFill/>
        </p:spPr>
      </p:pic>
      <p:sp>
        <p:nvSpPr>
          <p:cNvPr id="8" name="TextBox 7"/>
          <p:cNvSpPr txBox="1"/>
          <p:nvPr/>
        </p:nvSpPr>
        <p:spPr>
          <a:xfrm>
            <a:off x="642910" y="781008"/>
            <a:ext cx="7786742" cy="677108"/>
          </a:xfrm>
          <a:prstGeom prst="rect">
            <a:avLst/>
          </a:prstGeom>
          <a:noFill/>
        </p:spPr>
        <p:txBody>
          <a:bodyPr wrap="square" rtlCol="0">
            <a:spAutoFit/>
          </a:bodyPr>
          <a:lstStyle/>
          <a:p>
            <a:pPr marL="342900" indent="-342900"/>
            <a:r>
              <a:rPr lang="en-US" altLang="zh-CN" sz="2400" b="1" dirty="0" smtClean="0">
                <a:solidFill>
                  <a:srgbClr val="060606"/>
                </a:solidFill>
                <a:latin typeface="Times New Roman" pitchFamily="18" charset="0"/>
                <a:ea typeface="楷体" pitchFamily="49" charset="-122"/>
                <a:sym typeface="Symbol"/>
              </a:rPr>
              <a:t>4. </a:t>
            </a:r>
            <a:r>
              <a:rPr lang="zh-CN" altLang="en-US" sz="2400" b="1" dirty="0" smtClean="0">
                <a:solidFill>
                  <a:srgbClr val="060606"/>
                </a:solidFill>
                <a:latin typeface="Times New Roman" pitchFamily="18" charset="0"/>
                <a:ea typeface="楷体" pitchFamily="49" charset="-122"/>
                <a:sym typeface="Symbol"/>
              </a:rPr>
              <a:t>实例</a:t>
            </a:r>
            <a:r>
              <a:rPr lang="en-US" altLang="zh-CN" sz="2400" b="1" dirty="0" smtClean="0">
                <a:solidFill>
                  <a:srgbClr val="060606"/>
                </a:solidFill>
                <a:latin typeface="Times New Roman" pitchFamily="18" charset="0"/>
                <a:ea typeface="楷体" pitchFamily="49" charset="-122"/>
                <a:sym typeface="Symbol"/>
              </a:rPr>
              <a:t>1 </a:t>
            </a:r>
          </a:p>
          <a:p>
            <a:pPr marL="342900" indent="-342900"/>
            <a:r>
              <a:rPr lang="en-US" altLang="zh-CN" sz="1400" b="1" dirty="0" smtClean="0">
                <a:latin typeface="Times New Roman" pitchFamily="18" charset="0"/>
                <a:cs typeface="Times New Roman" pitchFamily="18" charset="0"/>
                <a:sym typeface="Symbol"/>
              </a:rPr>
              <a:t>New J Phys. 12 (2010) 053012</a:t>
            </a:r>
          </a:p>
        </p:txBody>
      </p:sp>
      <p:sp>
        <p:nvSpPr>
          <p:cNvPr id="9" name="TextBox 8"/>
          <p:cNvSpPr txBox="1"/>
          <p:nvPr/>
        </p:nvSpPr>
        <p:spPr>
          <a:xfrm>
            <a:off x="228600" y="5486400"/>
            <a:ext cx="3886200" cy="830997"/>
          </a:xfrm>
          <a:prstGeom prst="rect">
            <a:avLst/>
          </a:prstGeom>
          <a:noFill/>
        </p:spPr>
        <p:txBody>
          <a:bodyPr wrap="square" rtlCol="0">
            <a:spAutoFit/>
          </a:bodyPr>
          <a:lstStyle/>
          <a:p>
            <a:pPr algn="just"/>
            <a:r>
              <a:rPr lang="zh-CN" altLang="en-US" sz="2400" b="1" dirty="0" smtClean="0">
                <a:solidFill>
                  <a:srgbClr val="060606"/>
                </a:solidFill>
                <a:latin typeface="Times New Roman" pitchFamily="18" charset="0"/>
                <a:ea typeface="楷体" pitchFamily="49" charset="-122"/>
                <a:sym typeface="Symbol"/>
              </a:rPr>
              <a:t>过渡金属原子，</a:t>
            </a:r>
            <a:r>
              <a:rPr lang="en-US" altLang="zh-CN" sz="2400" b="1" dirty="0" smtClean="0">
                <a:solidFill>
                  <a:srgbClr val="060606"/>
                </a:solidFill>
                <a:latin typeface="Times New Roman" pitchFamily="18" charset="0"/>
                <a:ea typeface="楷体" pitchFamily="49" charset="-122"/>
                <a:sym typeface="Symbol"/>
              </a:rPr>
              <a:t>Sc-Ti, Fe </a:t>
            </a:r>
            <a:r>
              <a:rPr lang="zh-CN" altLang="en-US" sz="2400" b="1" dirty="0" smtClean="0">
                <a:solidFill>
                  <a:srgbClr val="060606"/>
                </a:solidFill>
                <a:latin typeface="Times New Roman" pitchFamily="18" charset="0"/>
                <a:ea typeface="楷体" pitchFamily="49" charset="-122"/>
                <a:sym typeface="Symbol"/>
              </a:rPr>
              <a:t>的计算需要考虑</a:t>
            </a:r>
            <a:r>
              <a:rPr lang="en-US" altLang="zh-CN" sz="2400" b="1" dirty="0" smtClean="0">
                <a:solidFill>
                  <a:srgbClr val="060606"/>
                </a:solidFill>
                <a:latin typeface="Times New Roman" pitchFamily="18" charset="0"/>
                <a:ea typeface="楷体" pitchFamily="49" charset="-122"/>
                <a:sym typeface="Symbol"/>
              </a:rPr>
              <a:t>GGA+U</a:t>
            </a:r>
            <a:endParaRPr lang="zh-CN" altLang="en-US" sz="2400" b="1" dirty="0">
              <a:solidFill>
                <a:srgbClr val="060606"/>
              </a:solidFill>
              <a:latin typeface="Times New Roman" pitchFamily="18" charset="0"/>
              <a:ea typeface="楷体" pitchFamily="49" charset="-122"/>
              <a:sym typeface="Symbol"/>
            </a:endParaRPr>
          </a:p>
        </p:txBody>
      </p:sp>
      <p:sp>
        <p:nvSpPr>
          <p:cNvPr id="10" name="TextBox 9"/>
          <p:cNvSpPr txBox="1"/>
          <p:nvPr/>
        </p:nvSpPr>
        <p:spPr>
          <a:xfrm>
            <a:off x="4929222" y="5410200"/>
            <a:ext cx="3909978" cy="1200329"/>
          </a:xfrm>
          <a:prstGeom prst="rect">
            <a:avLst/>
          </a:prstGeom>
          <a:noFill/>
        </p:spPr>
        <p:txBody>
          <a:bodyPr wrap="square" rtlCol="0">
            <a:spAutoFit/>
          </a:bodyPr>
          <a:lstStyle/>
          <a:p>
            <a:r>
              <a:rPr lang="en-US" altLang="zh-CN" sz="2400" b="1" dirty="0" smtClean="0">
                <a:solidFill>
                  <a:srgbClr val="060606"/>
                </a:solidFill>
                <a:latin typeface="Times New Roman" pitchFamily="18" charset="0"/>
                <a:ea typeface="楷体" pitchFamily="49" charset="-122"/>
                <a:sym typeface="Symbol"/>
              </a:rPr>
              <a:t>Fe:</a:t>
            </a:r>
          </a:p>
          <a:p>
            <a:r>
              <a:rPr lang="en-US" altLang="zh-CN" sz="2400" b="1" dirty="0" smtClean="0">
                <a:solidFill>
                  <a:srgbClr val="060606"/>
                </a:solidFill>
                <a:latin typeface="Times New Roman" pitchFamily="18" charset="0"/>
                <a:ea typeface="楷体" pitchFamily="49" charset="-122"/>
                <a:sym typeface="Symbol"/>
              </a:rPr>
              <a:t>U=0</a:t>
            </a:r>
            <a:r>
              <a:rPr lang="zh-CN" altLang="en-US" sz="2400" b="1" dirty="0" smtClean="0">
                <a:solidFill>
                  <a:srgbClr val="060606"/>
                </a:solidFill>
                <a:latin typeface="Times New Roman" pitchFamily="18" charset="0"/>
                <a:ea typeface="楷体" pitchFamily="49" charset="-122"/>
                <a:sym typeface="Symbol"/>
              </a:rPr>
              <a:t>时候，磁矩为</a:t>
            </a:r>
            <a:r>
              <a:rPr lang="en-US" altLang="zh-CN" sz="2400" b="1" dirty="0" smtClean="0">
                <a:solidFill>
                  <a:srgbClr val="060606"/>
                </a:solidFill>
                <a:latin typeface="Times New Roman" pitchFamily="18" charset="0"/>
                <a:ea typeface="楷体" pitchFamily="49" charset="-122"/>
                <a:sym typeface="Symbol"/>
              </a:rPr>
              <a:t>0</a:t>
            </a:r>
            <a:r>
              <a:rPr lang="zh-CN" altLang="en-US" sz="2400" b="1" dirty="0" smtClean="0">
                <a:solidFill>
                  <a:srgbClr val="060606"/>
                </a:solidFill>
                <a:latin typeface="Times New Roman" pitchFamily="18" charset="0"/>
                <a:ea typeface="楷体" pitchFamily="49" charset="-122"/>
                <a:sym typeface="Symbol"/>
              </a:rPr>
              <a:t>；</a:t>
            </a:r>
            <a:endParaRPr lang="en-US" altLang="zh-CN" sz="2400" b="1" dirty="0" smtClean="0">
              <a:solidFill>
                <a:srgbClr val="060606"/>
              </a:solidFill>
              <a:latin typeface="Times New Roman" pitchFamily="18" charset="0"/>
              <a:ea typeface="楷体" pitchFamily="49" charset="-122"/>
              <a:sym typeface="Symbol"/>
            </a:endParaRPr>
          </a:p>
          <a:p>
            <a:r>
              <a:rPr lang="en-US" altLang="zh-CN" sz="2400" b="1" dirty="0" smtClean="0">
                <a:solidFill>
                  <a:srgbClr val="060606"/>
                </a:solidFill>
                <a:latin typeface="Times New Roman" pitchFamily="18" charset="0"/>
                <a:ea typeface="楷体" pitchFamily="49" charset="-122"/>
                <a:sym typeface="Symbol"/>
              </a:rPr>
              <a:t>U=2.4 </a:t>
            </a:r>
            <a:r>
              <a:rPr lang="en-US" altLang="zh-CN" sz="2400" b="1" dirty="0" err="1" smtClean="0">
                <a:solidFill>
                  <a:srgbClr val="060606"/>
                </a:solidFill>
                <a:latin typeface="Times New Roman" pitchFamily="18" charset="0"/>
                <a:ea typeface="楷体" pitchFamily="49" charset="-122"/>
                <a:sym typeface="Symbol"/>
              </a:rPr>
              <a:t>eV</a:t>
            </a:r>
            <a:r>
              <a:rPr lang="zh-CN" altLang="en-US" sz="2400" b="1" dirty="0" smtClean="0">
                <a:solidFill>
                  <a:srgbClr val="060606"/>
                </a:solidFill>
                <a:latin typeface="Times New Roman" pitchFamily="18" charset="0"/>
                <a:ea typeface="楷体" pitchFamily="49" charset="-122"/>
                <a:sym typeface="Symbol"/>
              </a:rPr>
              <a:t>时候，磁矩为</a:t>
            </a:r>
            <a:r>
              <a:rPr lang="en-US" altLang="zh-CN" sz="2400" b="1" dirty="0" smtClean="0">
                <a:solidFill>
                  <a:srgbClr val="060606"/>
                </a:solidFill>
                <a:latin typeface="Times New Roman" pitchFamily="18" charset="0"/>
                <a:ea typeface="楷体" pitchFamily="49" charset="-122"/>
                <a:sym typeface="Symbol"/>
              </a:rPr>
              <a:t>1.</a:t>
            </a:r>
            <a:endParaRPr lang="zh-CN" altLang="en-US" sz="2400" b="1" dirty="0">
              <a:solidFill>
                <a:srgbClr val="060606"/>
              </a:solidFill>
              <a:latin typeface="Times New Roman" pitchFamily="18" charset="0"/>
              <a:ea typeface="楷体" pitchFamily="49" charset="-122"/>
              <a:sym typeface="Symbol"/>
            </a:endParaRPr>
          </a:p>
        </p:txBody>
      </p:sp>
      <p:pic>
        <p:nvPicPr>
          <p:cNvPr id="11" name="Picture 3" descr="C:\Users\Administrator\Desktop\1127.jpg"/>
          <p:cNvPicPr>
            <a:picLocks noChangeAspect="1" noChangeArrowheads="1"/>
          </p:cNvPicPr>
          <p:nvPr/>
        </p:nvPicPr>
        <p:blipFill>
          <a:blip r:embed="rId3" cstate="print"/>
          <a:srcRect/>
          <a:stretch>
            <a:fillRect/>
          </a:stretch>
        </p:blipFill>
        <p:spPr bwMode="auto">
          <a:xfrm>
            <a:off x="4038600" y="1447800"/>
            <a:ext cx="5005747" cy="3960000"/>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pic>
        <p:nvPicPr>
          <p:cNvPr id="6" name="Picture 3" descr="C:\Users\Administrator\Desktop\1120.jpg"/>
          <p:cNvPicPr>
            <a:picLocks noChangeAspect="1" noChangeArrowheads="1"/>
          </p:cNvPicPr>
          <p:nvPr/>
        </p:nvPicPr>
        <p:blipFill>
          <a:blip r:embed="rId2" cstate="print"/>
          <a:srcRect/>
          <a:stretch>
            <a:fillRect/>
          </a:stretch>
        </p:blipFill>
        <p:spPr bwMode="auto">
          <a:xfrm>
            <a:off x="152400" y="1914500"/>
            <a:ext cx="6863446" cy="3571900"/>
          </a:xfrm>
          <a:prstGeom prst="rect">
            <a:avLst/>
          </a:prstGeom>
          <a:noFill/>
        </p:spPr>
      </p:pic>
      <p:sp>
        <p:nvSpPr>
          <p:cNvPr id="8" name="TextBox 7"/>
          <p:cNvSpPr txBox="1"/>
          <p:nvPr/>
        </p:nvSpPr>
        <p:spPr>
          <a:xfrm>
            <a:off x="714348" y="840304"/>
            <a:ext cx="7786742" cy="830997"/>
          </a:xfrm>
          <a:prstGeom prst="rect">
            <a:avLst/>
          </a:prstGeom>
          <a:noFill/>
        </p:spPr>
        <p:txBody>
          <a:bodyPr wrap="square" rtlCol="0">
            <a:spAutoFit/>
          </a:bodyPr>
          <a:lstStyle/>
          <a:p>
            <a:pPr marL="342900" indent="-342900"/>
            <a:r>
              <a:rPr lang="en-US" altLang="zh-CN" sz="2400" b="1" dirty="0" smtClean="0">
                <a:solidFill>
                  <a:srgbClr val="060606"/>
                </a:solidFill>
                <a:latin typeface="Times New Roman" pitchFamily="18" charset="0"/>
                <a:ea typeface="楷体" pitchFamily="49" charset="-122"/>
                <a:sym typeface="Symbol"/>
              </a:rPr>
              <a:t>4. </a:t>
            </a:r>
            <a:r>
              <a:rPr lang="zh-CN" altLang="en-US" sz="2400" b="1" dirty="0" smtClean="0">
                <a:solidFill>
                  <a:srgbClr val="060606"/>
                </a:solidFill>
                <a:latin typeface="Times New Roman" pitchFamily="18" charset="0"/>
                <a:ea typeface="楷体" pitchFamily="49" charset="-122"/>
                <a:sym typeface="Symbol"/>
              </a:rPr>
              <a:t>实例</a:t>
            </a:r>
            <a:r>
              <a:rPr lang="en-US" altLang="zh-CN" sz="2400" b="1" dirty="0" smtClean="0">
                <a:solidFill>
                  <a:srgbClr val="060606"/>
                </a:solidFill>
                <a:latin typeface="Times New Roman" pitchFamily="18" charset="0"/>
                <a:ea typeface="楷体" pitchFamily="49" charset="-122"/>
                <a:sym typeface="Symbol"/>
              </a:rPr>
              <a:t>2 </a:t>
            </a:r>
          </a:p>
          <a:p>
            <a:pPr marL="342900" indent="-342900"/>
            <a:r>
              <a:rPr lang="en-US" altLang="zh-CN" sz="2400" b="1" dirty="0" err="1" smtClean="0">
                <a:solidFill>
                  <a:srgbClr val="060606"/>
                </a:solidFill>
                <a:latin typeface="Times New Roman" pitchFamily="18" charset="0"/>
                <a:ea typeface="楷体" pitchFamily="49" charset="-122"/>
                <a:sym typeface="Symbol"/>
              </a:rPr>
              <a:t>Mn</a:t>
            </a:r>
            <a:r>
              <a:rPr lang="zh-CN" altLang="en-US" sz="2400" b="1" dirty="0" smtClean="0">
                <a:solidFill>
                  <a:srgbClr val="060606"/>
                </a:solidFill>
                <a:latin typeface="Times New Roman" pitchFamily="18" charset="0"/>
                <a:ea typeface="楷体" pitchFamily="49" charset="-122"/>
                <a:sym typeface="Symbol"/>
              </a:rPr>
              <a:t>掺杂</a:t>
            </a:r>
            <a:r>
              <a:rPr lang="en-US" altLang="zh-CN" sz="2400" b="1" dirty="0" smtClean="0">
                <a:solidFill>
                  <a:srgbClr val="060606"/>
                </a:solidFill>
                <a:latin typeface="Times New Roman" pitchFamily="18" charset="0"/>
                <a:ea typeface="楷体" pitchFamily="49" charset="-122"/>
                <a:sym typeface="Symbol"/>
              </a:rPr>
              <a:t>Graphene</a:t>
            </a:r>
          </a:p>
        </p:txBody>
      </p:sp>
      <p:sp>
        <p:nvSpPr>
          <p:cNvPr id="9" name="矩形 8"/>
          <p:cNvSpPr/>
          <p:nvPr/>
        </p:nvSpPr>
        <p:spPr>
          <a:xfrm>
            <a:off x="2743200" y="5867400"/>
            <a:ext cx="2448106" cy="307777"/>
          </a:xfrm>
          <a:prstGeom prst="rect">
            <a:avLst/>
          </a:prstGeom>
        </p:spPr>
        <p:txBody>
          <a:bodyPr wrap="none">
            <a:spAutoFit/>
          </a:bodyPr>
          <a:lstStyle/>
          <a:p>
            <a:r>
              <a:rPr lang="en-US" altLang="zh-CN" sz="1400" b="1" dirty="0" smtClean="0">
                <a:latin typeface="Times New Roman" pitchFamily="18" charset="0"/>
                <a:cs typeface="Times New Roman" pitchFamily="18" charset="0"/>
                <a:sym typeface="Symbol"/>
              </a:rPr>
              <a:t>New J Phys. 12 (2010) 053012</a:t>
            </a:r>
          </a:p>
        </p:txBody>
      </p:sp>
      <p:sp>
        <p:nvSpPr>
          <p:cNvPr id="10" name="矩形 9"/>
          <p:cNvSpPr/>
          <p:nvPr/>
        </p:nvSpPr>
        <p:spPr>
          <a:xfrm>
            <a:off x="6858000" y="2447900"/>
            <a:ext cx="1828800" cy="523220"/>
          </a:xfrm>
          <a:prstGeom prst="rect">
            <a:avLst/>
          </a:prstGeom>
        </p:spPr>
        <p:txBody>
          <a:bodyPr wrap="square">
            <a:spAutoFit/>
          </a:bodyPr>
          <a:lstStyle/>
          <a:p>
            <a:pPr marL="342900" indent="-342900"/>
            <a:r>
              <a:rPr lang="en-US" altLang="zh-CN" sz="1400" b="1" dirty="0" smtClean="0">
                <a:solidFill>
                  <a:srgbClr val="060606"/>
                </a:solidFill>
                <a:latin typeface="Times New Roman" pitchFamily="18" charset="0"/>
                <a:ea typeface="楷体" pitchFamily="49" charset="-122"/>
                <a:sym typeface="Symbol"/>
              </a:rPr>
              <a:t>VASP </a:t>
            </a:r>
            <a:r>
              <a:rPr lang="zh-CN" altLang="en-US" sz="1400" b="1" dirty="0" smtClean="0">
                <a:solidFill>
                  <a:srgbClr val="060606"/>
                </a:solidFill>
                <a:latin typeface="Times New Roman" pitchFamily="18" charset="0"/>
                <a:ea typeface="楷体" pitchFamily="49" charset="-122"/>
                <a:sym typeface="Symbol"/>
              </a:rPr>
              <a:t>和</a:t>
            </a:r>
            <a:r>
              <a:rPr lang="en-US" altLang="zh-CN" sz="1400" b="1" dirty="0" smtClean="0">
                <a:solidFill>
                  <a:srgbClr val="060606"/>
                </a:solidFill>
                <a:latin typeface="Times New Roman" pitchFamily="18" charset="0"/>
                <a:ea typeface="楷体" pitchFamily="49" charset="-122"/>
                <a:sym typeface="Symbol"/>
              </a:rPr>
              <a:t>PWSCF</a:t>
            </a:r>
            <a:r>
              <a:rPr lang="zh-CN" altLang="en-US" sz="1400" b="1" dirty="0" smtClean="0">
                <a:solidFill>
                  <a:srgbClr val="060606"/>
                </a:solidFill>
                <a:latin typeface="Times New Roman" pitchFamily="18" charset="0"/>
                <a:ea typeface="楷体" pitchFamily="49" charset="-122"/>
                <a:sym typeface="Symbol"/>
              </a:rPr>
              <a:t>两套计算程序</a:t>
            </a:r>
            <a:endParaRPr lang="en-US" altLang="zh-CN" sz="1400" b="1" dirty="0" smtClean="0">
              <a:solidFill>
                <a:srgbClr val="060606"/>
              </a:solidFill>
              <a:latin typeface="Times New Roman" pitchFamily="18" charset="0"/>
              <a:ea typeface="楷体" pitchFamily="49" charset="-122"/>
              <a:sym typeface="Symbol"/>
            </a:endParaRPr>
          </a:p>
        </p:txBody>
      </p:sp>
      <p:sp>
        <p:nvSpPr>
          <p:cNvPr id="11" name="矩形 10"/>
          <p:cNvSpPr/>
          <p:nvPr/>
        </p:nvSpPr>
        <p:spPr>
          <a:xfrm>
            <a:off x="6477000" y="4124300"/>
            <a:ext cx="2286000" cy="738664"/>
          </a:xfrm>
          <a:prstGeom prst="rect">
            <a:avLst/>
          </a:prstGeom>
        </p:spPr>
        <p:txBody>
          <a:bodyPr wrap="square">
            <a:spAutoFit/>
          </a:bodyPr>
          <a:lstStyle/>
          <a:p>
            <a:pPr marL="342900" indent="-342900" algn="just"/>
            <a:r>
              <a:rPr lang="zh-CN" altLang="en-US" sz="1400" b="1" dirty="0" smtClean="0">
                <a:solidFill>
                  <a:srgbClr val="060606"/>
                </a:solidFill>
                <a:latin typeface="Times New Roman" pitchFamily="18" charset="0"/>
                <a:ea typeface="楷体" pitchFamily="49" charset="-122"/>
                <a:sym typeface="Symbol"/>
              </a:rPr>
              <a:t>探讨</a:t>
            </a:r>
            <a:r>
              <a:rPr lang="en-US" altLang="zh-CN" sz="1400" b="1" dirty="0" err="1" smtClean="0">
                <a:solidFill>
                  <a:srgbClr val="060606"/>
                </a:solidFill>
                <a:latin typeface="Times New Roman" pitchFamily="18" charset="0"/>
                <a:ea typeface="楷体" pitchFamily="49" charset="-122"/>
                <a:sym typeface="Symbol"/>
              </a:rPr>
              <a:t>Mn</a:t>
            </a:r>
            <a:r>
              <a:rPr lang="zh-CN" altLang="en-US" sz="1400" b="1" dirty="0" smtClean="0">
                <a:solidFill>
                  <a:srgbClr val="060606"/>
                </a:solidFill>
                <a:latin typeface="Times New Roman" pitchFamily="18" charset="0"/>
                <a:ea typeface="楷体" pitchFamily="49" charset="-122"/>
                <a:sym typeface="Symbol"/>
              </a:rPr>
              <a:t>吸附在单空位石墨烯上面使用</a:t>
            </a:r>
            <a:r>
              <a:rPr lang="en-US" altLang="zh-CN" sz="1400" b="1" dirty="0" smtClean="0">
                <a:solidFill>
                  <a:srgbClr val="060606"/>
                </a:solidFill>
                <a:latin typeface="Times New Roman" pitchFamily="18" charset="0"/>
                <a:ea typeface="楷体" pitchFamily="49" charset="-122"/>
                <a:sym typeface="Symbol"/>
              </a:rPr>
              <a:t>GGA+U</a:t>
            </a:r>
            <a:r>
              <a:rPr lang="zh-CN" altLang="en-US" sz="1400" b="1" dirty="0" smtClean="0">
                <a:solidFill>
                  <a:srgbClr val="060606"/>
                </a:solidFill>
                <a:latin typeface="Times New Roman" pitchFamily="18" charset="0"/>
                <a:ea typeface="楷体" pitchFamily="49" charset="-122"/>
                <a:sym typeface="Symbol"/>
              </a:rPr>
              <a:t>方法的必要性</a:t>
            </a:r>
            <a:endParaRPr lang="en-US" altLang="zh-CN" sz="14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714348" y="840304"/>
            <a:ext cx="7786742" cy="830997"/>
          </a:xfrm>
          <a:prstGeom prst="rect">
            <a:avLst/>
          </a:prstGeom>
          <a:noFill/>
        </p:spPr>
        <p:txBody>
          <a:bodyPr wrap="square" rtlCol="0">
            <a:spAutoFit/>
          </a:bodyPr>
          <a:lstStyle/>
          <a:p>
            <a:pPr marL="342900" indent="-342900"/>
            <a:r>
              <a:rPr lang="en-US" altLang="zh-CN" sz="2400" b="1" dirty="0" smtClean="0">
                <a:solidFill>
                  <a:srgbClr val="060606"/>
                </a:solidFill>
                <a:latin typeface="Times New Roman" pitchFamily="18" charset="0"/>
                <a:ea typeface="楷体" pitchFamily="49" charset="-122"/>
                <a:sym typeface="Symbol"/>
              </a:rPr>
              <a:t>4. </a:t>
            </a:r>
            <a:r>
              <a:rPr lang="zh-CN" altLang="en-US" sz="2400" b="1" dirty="0" smtClean="0">
                <a:solidFill>
                  <a:srgbClr val="060606"/>
                </a:solidFill>
                <a:latin typeface="Times New Roman" pitchFamily="18" charset="0"/>
                <a:ea typeface="楷体" pitchFamily="49" charset="-122"/>
                <a:sym typeface="Symbol"/>
              </a:rPr>
              <a:t>实例</a:t>
            </a:r>
            <a:r>
              <a:rPr lang="en-US" altLang="zh-CN" sz="2400" b="1" dirty="0" smtClean="0">
                <a:solidFill>
                  <a:srgbClr val="060606"/>
                </a:solidFill>
                <a:latin typeface="Times New Roman" pitchFamily="18" charset="0"/>
                <a:ea typeface="楷体" pitchFamily="49" charset="-122"/>
                <a:sym typeface="Symbol"/>
              </a:rPr>
              <a:t>2 </a:t>
            </a:r>
          </a:p>
          <a:p>
            <a:pPr marL="342900" indent="-342900"/>
            <a:r>
              <a:rPr lang="en-US" altLang="zh-CN" sz="2400" b="1" dirty="0" err="1" smtClean="0">
                <a:solidFill>
                  <a:srgbClr val="060606"/>
                </a:solidFill>
                <a:latin typeface="Times New Roman" pitchFamily="18" charset="0"/>
                <a:ea typeface="楷体" pitchFamily="49" charset="-122"/>
                <a:sym typeface="Symbol"/>
              </a:rPr>
              <a:t>Mn</a:t>
            </a:r>
            <a:r>
              <a:rPr lang="zh-CN" altLang="en-US" sz="2400" b="1" dirty="0" smtClean="0">
                <a:solidFill>
                  <a:srgbClr val="060606"/>
                </a:solidFill>
                <a:latin typeface="Times New Roman" pitchFamily="18" charset="0"/>
                <a:ea typeface="楷体" pitchFamily="49" charset="-122"/>
                <a:sym typeface="Symbol"/>
              </a:rPr>
              <a:t>掺杂</a:t>
            </a:r>
            <a:r>
              <a:rPr lang="en-US" altLang="zh-CN" sz="2400" b="1" dirty="0" smtClean="0">
                <a:solidFill>
                  <a:srgbClr val="060606"/>
                </a:solidFill>
                <a:latin typeface="Times New Roman" pitchFamily="18" charset="0"/>
                <a:ea typeface="楷体" pitchFamily="49" charset="-122"/>
                <a:sym typeface="Symbol"/>
              </a:rPr>
              <a:t>Graphene</a:t>
            </a:r>
          </a:p>
        </p:txBody>
      </p:sp>
      <p:sp>
        <p:nvSpPr>
          <p:cNvPr id="8" name="矩形 7"/>
          <p:cNvSpPr/>
          <p:nvPr/>
        </p:nvSpPr>
        <p:spPr>
          <a:xfrm>
            <a:off x="2962094" y="5943600"/>
            <a:ext cx="2448106" cy="307777"/>
          </a:xfrm>
          <a:prstGeom prst="rect">
            <a:avLst/>
          </a:prstGeom>
        </p:spPr>
        <p:txBody>
          <a:bodyPr wrap="none">
            <a:spAutoFit/>
          </a:bodyPr>
          <a:lstStyle/>
          <a:p>
            <a:pPr marL="342900" indent="-342900"/>
            <a:r>
              <a:rPr lang="en-US" altLang="zh-CN" sz="1400" b="1" dirty="0" smtClean="0">
                <a:latin typeface="Times New Roman" pitchFamily="18" charset="0"/>
                <a:cs typeface="Times New Roman" pitchFamily="18" charset="0"/>
                <a:sym typeface="Symbol"/>
              </a:rPr>
              <a:t>New J Phys. 12 (2010) 053012</a:t>
            </a:r>
          </a:p>
        </p:txBody>
      </p:sp>
      <p:sp>
        <p:nvSpPr>
          <p:cNvPr id="9" name="矩形 8"/>
          <p:cNvSpPr/>
          <p:nvPr/>
        </p:nvSpPr>
        <p:spPr>
          <a:xfrm>
            <a:off x="685800" y="4953000"/>
            <a:ext cx="7620000" cy="830997"/>
          </a:xfrm>
          <a:prstGeom prst="rect">
            <a:avLst/>
          </a:prstGeom>
        </p:spPr>
        <p:txBody>
          <a:bodyPr wrap="square">
            <a:spAutoFit/>
          </a:bodyPr>
          <a:lstStyle/>
          <a:p>
            <a:pPr algn="just"/>
            <a:r>
              <a:rPr lang="zh-CN" altLang="en-US" sz="2400" b="1" dirty="0" smtClean="0">
                <a:solidFill>
                  <a:srgbClr val="060606"/>
                </a:solidFill>
                <a:latin typeface="Times New Roman" pitchFamily="18" charset="0"/>
                <a:ea typeface="楷体" pitchFamily="49" charset="-122"/>
                <a:sym typeface="Symbol"/>
              </a:rPr>
              <a:t>从</a:t>
            </a:r>
            <a:r>
              <a:rPr lang="en-US" altLang="zh-CN" sz="2400" b="1" dirty="0" smtClean="0">
                <a:solidFill>
                  <a:srgbClr val="060606"/>
                </a:solidFill>
                <a:latin typeface="Times New Roman" pitchFamily="18" charset="0"/>
                <a:ea typeface="楷体" pitchFamily="49" charset="-122"/>
                <a:sym typeface="Symbol"/>
              </a:rPr>
              <a:t>DOS</a:t>
            </a:r>
            <a:r>
              <a:rPr lang="zh-CN" altLang="en-US" sz="2400" b="1" dirty="0" smtClean="0">
                <a:solidFill>
                  <a:srgbClr val="060606"/>
                </a:solidFill>
                <a:latin typeface="Times New Roman" pitchFamily="18" charset="0"/>
                <a:ea typeface="楷体" pitchFamily="49" charset="-122"/>
                <a:sym typeface="Symbol"/>
              </a:rPr>
              <a:t>图中可以看出，在</a:t>
            </a:r>
            <a:r>
              <a:rPr lang="en-US" altLang="zh-CN" sz="2400" b="1" dirty="0" smtClean="0">
                <a:solidFill>
                  <a:srgbClr val="060606"/>
                </a:solidFill>
                <a:latin typeface="Times New Roman" pitchFamily="18" charset="0"/>
                <a:ea typeface="楷体" pitchFamily="49" charset="-122"/>
                <a:sym typeface="Symbol"/>
              </a:rPr>
              <a:t>U=0</a:t>
            </a:r>
            <a:r>
              <a:rPr lang="zh-CN" altLang="en-US" sz="2400" b="1" dirty="0" smtClean="0">
                <a:solidFill>
                  <a:srgbClr val="060606"/>
                </a:solidFill>
                <a:latin typeface="Times New Roman" pitchFamily="18" charset="0"/>
                <a:ea typeface="楷体" pitchFamily="49" charset="-122"/>
                <a:sym typeface="Symbol"/>
              </a:rPr>
              <a:t>时候，体系是</a:t>
            </a:r>
            <a:r>
              <a:rPr lang="zh-CN" altLang="en-US" sz="2400" b="1" dirty="0" smtClean="0">
                <a:solidFill>
                  <a:srgbClr val="FF0000"/>
                </a:solidFill>
                <a:latin typeface="Times New Roman" pitchFamily="18" charset="0"/>
                <a:ea typeface="楷体" pitchFamily="49" charset="-122"/>
                <a:sym typeface="Symbol"/>
              </a:rPr>
              <a:t>半金属</a:t>
            </a:r>
            <a:r>
              <a:rPr lang="zh-CN" altLang="en-US" sz="2400" b="1" dirty="0" smtClean="0">
                <a:solidFill>
                  <a:srgbClr val="060606"/>
                </a:solidFill>
                <a:latin typeface="Times New Roman" pitchFamily="18" charset="0"/>
                <a:ea typeface="楷体" pitchFamily="49" charset="-122"/>
                <a:sym typeface="Symbol"/>
              </a:rPr>
              <a:t>性质，而</a:t>
            </a:r>
            <a:r>
              <a:rPr lang="en-US" altLang="zh-CN" sz="2400" b="1" dirty="0" smtClean="0">
                <a:solidFill>
                  <a:srgbClr val="060606"/>
                </a:solidFill>
                <a:latin typeface="Times New Roman" pitchFamily="18" charset="0"/>
                <a:ea typeface="楷体" pitchFamily="49" charset="-122"/>
                <a:sym typeface="Symbol"/>
              </a:rPr>
              <a:t>U=4</a:t>
            </a:r>
            <a:r>
              <a:rPr lang="zh-CN" altLang="en-US" sz="2400" b="1" dirty="0" smtClean="0">
                <a:solidFill>
                  <a:srgbClr val="060606"/>
                </a:solidFill>
                <a:latin typeface="Times New Roman" pitchFamily="18" charset="0"/>
                <a:ea typeface="楷体" pitchFamily="49" charset="-122"/>
                <a:sym typeface="Symbol"/>
              </a:rPr>
              <a:t>或者</a:t>
            </a:r>
            <a:r>
              <a:rPr lang="en-US" altLang="zh-CN" sz="2400" b="1" dirty="0" smtClean="0">
                <a:solidFill>
                  <a:srgbClr val="060606"/>
                </a:solidFill>
                <a:latin typeface="Times New Roman" pitchFamily="18" charset="0"/>
                <a:ea typeface="楷体" pitchFamily="49" charset="-122"/>
                <a:sym typeface="Symbol"/>
              </a:rPr>
              <a:t>8</a:t>
            </a:r>
            <a:r>
              <a:rPr lang="zh-CN" altLang="en-US" sz="2400" b="1" dirty="0" smtClean="0">
                <a:solidFill>
                  <a:srgbClr val="060606"/>
                </a:solidFill>
                <a:latin typeface="Times New Roman" pitchFamily="18" charset="0"/>
                <a:ea typeface="楷体" pitchFamily="49" charset="-122"/>
                <a:sym typeface="Symbol"/>
              </a:rPr>
              <a:t>时候，体系从</a:t>
            </a:r>
            <a:r>
              <a:rPr lang="zh-CN" altLang="en-US" sz="2400" b="1" dirty="0" smtClean="0">
                <a:solidFill>
                  <a:srgbClr val="FF0000"/>
                </a:solidFill>
                <a:latin typeface="Times New Roman" pitchFamily="18" charset="0"/>
                <a:ea typeface="楷体" pitchFamily="49" charset="-122"/>
                <a:sym typeface="Symbol"/>
              </a:rPr>
              <a:t>半金属</a:t>
            </a:r>
            <a:r>
              <a:rPr lang="zh-CN" altLang="en-US" sz="2400" b="1" dirty="0" smtClean="0">
                <a:solidFill>
                  <a:srgbClr val="060606"/>
                </a:solidFill>
                <a:latin typeface="Times New Roman" pitchFamily="18" charset="0"/>
                <a:ea typeface="楷体" pitchFamily="49" charset="-122"/>
                <a:sym typeface="Symbol"/>
              </a:rPr>
              <a:t>向</a:t>
            </a:r>
            <a:r>
              <a:rPr lang="zh-CN" altLang="en-US" sz="2400" b="1" dirty="0" smtClean="0">
                <a:solidFill>
                  <a:srgbClr val="FF0000"/>
                </a:solidFill>
                <a:latin typeface="Times New Roman" pitchFamily="18" charset="0"/>
                <a:ea typeface="楷体" pitchFamily="49" charset="-122"/>
                <a:sym typeface="Symbol"/>
              </a:rPr>
              <a:t>半导体</a:t>
            </a:r>
            <a:r>
              <a:rPr lang="zh-CN" altLang="en-US" sz="2400" b="1" dirty="0" smtClean="0">
                <a:solidFill>
                  <a:srgbClr val="060606"/>
                </a:solidFill>
                <a:latin typeface="Times New Roman" pitchFamily="18" charset="0"/>
                <a:ea typeface="楷体" pitchFamily="49" charset="-122"/>
                <a:sym typeface="Symbol"/>
              </a:rPr>
              <a:t>转变。</a:t>
            </a:r>
            <a:endParaRPr lang="en-US" altLang="zh-CN" sz="2400" b="1" dirty="0" smtClean="0">
              <a:solidFill>
                <a:srgbClr val="060606"/>
              </a:solidFill>
              <a:latin typeface="Times New Roman" pitchFamily="18" charset="0"/>
              <a:ea typeface="楷体" pitchFamily="49" charset="-122"/>
              <a:sym typeface="Symbol"/>
            </a:endParaRPr>
          </a:p>
        </p:txBody>
      </p:sp>
      <p:pic>
        <p:nvPicPr>
          <p:cNvPr id="208898" name="Picture 2" descr="C:\Users\Liu\Desktop\1.png"/>
          <p:cNvPicPr>
            <a:picLocks noChangeAspect="1" noChangeArrowheads="1"/>
          </p:cNvPicPr>
          <p:nvPr/>
        </p:nvPicPr>
        <p:blipFill>
          <a:blip r:embed="rId2" cstate="print"/>
          <a:srcRect/>
          <a:stretch>
            <a:fillRect/>
          </a:stretch>
        </p:blipFill>
        <p:spPr bwMode="auto">
          <a:xfrm>
            <a:off x="0" y="1620698"/>
            <a:ext cx="9144001" cy="3342084"/>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714348" y="945084"/>
            <a:ext cx="7786742" cy="461665"/>
          </a:xfrm>
          <a:prstGeom prst="rect">
            <a:avLst/>
          </a:prstGeom>
          <a:noFill/>
        </p:spPr>
        <p:txBody>
          <a:bodyPr wrap="square" rtlCol="0">
            <a:spAutoFit/>
          </a:bodyPr>
          <a:lstStyle/>
          <a:p>
            <a:pPr marL="342900" indent="-342900"/>
            <a:r>
              <a:rPr lang="en-US" altLang="zh-CN" sz="2400" b="1" dirty="0" smtClean="0">
                <a:solidFill>
                  <a:srgbClr val="060606"/>
                </a:solidFill>
                <a:latin typeface="Times New Roman" pitchFamily="18" charset="0"/>
                <a:ea typeface="楷体" pitchFamily="49" charset="-122"/>
                <a:sym typeface="Symbol"/>
              </a:rPr>
              <a:t>4. </a:t>
            </a:r>
            <a:r>
              <a:rPr lang="zh-CN" altLang="en-US" sz="2400" b="1" dirty="0" smtClean="0">
                <a:solidFill>
                  <a:srgbClr val="060606"/>
                </a:solidFill>
                <a:latin typeface="Times New Roman" pitchFamily="18" charset="0"/>
                <a:ea typeface="楷体" pitchFamily="49" charset="-122"/>
                <a:sym typeface="Symbol"/>
              </a:rPr>
              <a:t>实例</a:t>
            </a:r>
            <a:r>
              <a:rPr lang="en-US" altLang="zh-CN" sz="2400" b="1" dirty="0" smtClean="0">
                <a:solidFill>
                  <a:srgbClr val="060606"/>
                </a:solidFill>
                <a:latin typeface="Times New Roman" pitchFamily="18" charset="0"/>
                <a:ea typeface="楷体" pitchFamily="49" charset="-122"/>
                <a:sym typeface="Symbol"/>
              </a:rPr>
              <a:t>3 </a:t>
            </a:r>
          </a:p>
        </p:txBody>
      </p:sp>
      <p:sp>
        <p:nvSpPr>
          <p:cNvPr id="8" name="矩形 7"/>
          <p:cNvSpPr/>
          <p:nvPr/>
        </p:nvSpPr>
        <p:spPr>
          <a:xfrm>
            <a:off x="762000" y="5486400"/>
            <a:ext cx="7552067" cy="461665"/>
          </a:xfrm>
          <a:prstGeom prst="rect">
            <a:avLst/>
          </a:prstGeom>
        </p:spPr>
        <p:txBody>
          <a:bodyPr wrap="none">
            <a:spAutoFit/>
          </a:bodyPr>
          <a:lstStyle/>
          <a:p>
            <a:pPr marL="342900" indent="-342900"/>
            <a:r>
              <a:rPr lang="zh-CN" altLang="en-US" sz="2400" b="1" dirty="0" smtClean="0">
                <a:solidFill>
                  <a:srgbClr val="060606"/>
                </a:solidFill>
                <a:latin typeface="Times New Roman" pitchFamily="18" charset="0"/>
                <a:ea typeface="楷体" pitchFamily="49" charset="-122"/>
                <a:sym typeface="Symbol"/>
              </a:rPr>
              <a:t>对比</a:t>
            </a:r>
            <a:r>
              <a:rPr lang="en-US" altLang="zh-CN" sz="2400" b="1" dirty="0" smtClean="0">
                <a:solidFill>
                  <a:srgbClr val="060606"/>
                </a:solidFill>
                <a:latin typeface="Times New Roman" pitchFamily="18" charset="0"/>
                <a:ea typeface="楷体" pitchFamily="49" charset="-122"/>
                <a:sym typeface="Symbol"/>
              </a:rPr>
              <a:t>GGA</a:t>
            </a:r>
            <a:r>
              <a:rPr lang="zh-CN" altLang="en-US" sz="2400" b="1" dirty="0" smtClean="0">
                <a:solidFill>
                  <a:srgbClr val="060606"/>
                </a:solidFill>
                <a:latin typeface="Times New Roman" pitchFamily="18" charset="0"/>
                <a:ea typeface="楷体" pitchFamily="49" charset="-122"/>
                <a:sym typeface="Symbol"/>
              </a:rPr>
              <a:t>和</a:t>
            </a:r>
            <a:r>
              <a:rPr lang="en-US" altLang="zh-CN" sz="2400" b="1" dirty="0" smtClean="0">
                <a:solidFill>
                  <a:srgbClr val="060606"/>
                </a:solidFill>
                <a:latin typeface="Times New Roman" pitchFamily="18" charset="0"/>
                <a:ea typeface="楷体" pitchFamily="49" charset="-122"/>
                <a:sym typeface="Symbol"/>
              </a:rPr>
              <a:t>GGA+U</a:t>
            </a:r>
            <a:r>
              <a:rPr lang="zh-CN" altLang="en-US" sz="2400" b="1" dirty="0" smtClean="0">
                <a:solidFill>
                  <a:srgbClr val="060606"/>
                </a:solidFill>
                <a:latin typeface="Times New Roman" pitchFamily="18" charset="0"/>
                <a:ea typeface="楷体" pitchFamily="49" charset="-122"/>
                <a:sym typeface="Symbol"/>
              </a:rPr>
              <a:t>方法，几何结构发生了一些变化。</a:t>
            </a:r>
            <a:endParaRPr lang="en-US" altLang="zh-CN" sz="2400" b="1" dirty="0" smtClean="0">
              <a:solidFill>
                <a:srgbClr val="060606"/>
              </a:solidFill>
              <a:latin typeface="Times New Roman" pitchFamily="18" charset="0"/>
              <a:ea typeface="楷体" pitchFamily="49" charset="-122"/>
              <a:sym typeface="Symbol"/>
            </a:endParaRPr>
          </a:p>
        </p:txBody>
      </p:sp>
      <p:pic>
        <p:nvPicPr>
          <p:cNvPr id="209922" name="Picture 2" descr="C:\Users\Liu\Desktop\图片1.png"/>
          <p:cNvPicPr>
            <a:picLocks noChangeAspect="1" noChangeArrowheads="1"/>
          </p:cNvPicPr>
          <p:nvPr/>
        </p:nvPicPr>
        <p:blipFill>
          <a:blip r:embed="rId2" cstate="print">
            <a:lum contrast="92000"/>
          </a:blip>
          <a:srcRect/>
          <a:stretch>
            <a:fillRect/>
          </a:stretch>
        </p:blipFill>
        <p:spPr bwMode="auto">
          <a:xfrm>
            <a:off x="1441450" y="1979613"/>
            <a:ext cx="6259513" cy="2898775"/>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887932"/>
            <a:ext cx="7786742" cy="461665"/>
          </a:xfrm>
          <a:prstGeom prst="rect">
            <a:avLst/>
          </a:prstGeom>
          <a:noFill/>
        </p:spPr>
        <p:txBody>
          <a:bodyPr wrap="square" rtlCol="0">
            <a:spAutoFit/>
          </a:bodyPr>
          <a:lstStyle/>
          <a:p>
            <a:pPr marL="342900" indent="-342900"/>
            <a:r>
              <a:rPr lang="en-US" altLang="zh-CN" sz="2400" b="1" dirty="0" smtClean="0">
                <a:solidFill>
                  <a:srgbClr val="060606"/>
                </a:solidFill>
                <a:latin typeface="Times New Roman" pitchFamily="18" charset="0"/>
                <a:ea typeface="楷体" pitchFamily="49" charset="-122"/>
                <a:sym typeface="Symbol"/>
              </a:rPr>
              <a:t>4. </a:t>
            </a:r>
            <a:r>
              <a:rPr lang="zh-CN" altLang="en-US" sz="2400" b="1" dirty="0" smtClean="0">
                <a:solidFill>
                  <a:srgbClr val="060606"/>
                </a:solidFill>
                <a:latin typeface="Times New Roman" pitchFamily="18" charset="0"/>
                <a:ea typeface="楷体" pitchFamily="49" charset="-122"/>
                <a:sym typeface="Symbol"/>
              </a:rPr>
              <a:t>实例</a:t>
            </a:r>
            <a:r>
              <a:rPr lang="en-US" altLang="zh-CN" sz="2400" b="1" dirty="0" smtClean="0">
                <a:solidFill>
                  <a:srgbClr val="060606"/>
                </a:solidFill>
                <a:latin typeface="Times New Roman" pitchFamily="18" charset="0"/>
                <a:ea typeface="楷体" pitchFamily="49" charset="-122"/>
                <a:sym typeface="Symbol"/>
              </a:rPr>
              <a:t>3 </a:t>
            </a:r>
          </a:p>
        </p:txBody>
      </p:sp>
      <p:sp>
        <p:nvSpPr>
          <p:cNvPr id="8" name="矩形 7"/>
          <p:cNvSpPr/>
          <p:nvPr/>
        </p:nvSpPr>
        <p:spPr>
          <a:xfrm>
            <a:off x="457200" y="5410200"/>
            <a:ext cx="7861447" cy="461665"/>
          </a:xfrm>
          <a:prstGeom prst="rect">
            <a:avLst/>
          </a:prstGeom>
        </p:spPr>
        <p:txBody>
          <a:bodyPr wrap="none">
            <a:spAutoFit/>
          </a:bodyPr>
          <a:lstStyle/>
          <a:p>
            <a:pPr marL="342900" indent="-342900"/>
            <a:r>
              <a:rPr lang="zh-CN" altLang="en-US" sz="2400" b="1" dirty="0" smtClean="0">
                <a:solidFill>
                  <a:srgbClr val="060606"/>
                </a:solidFill>
                <a:latin typeface="Times New Roman" pitchFamily="18" charset="0"/>
                <a:ea typeface="楷体" pitchFamily="49" charset="-122"/>
                <a:sym typeface="Symbol"/>
              </a:rPr>
              <a:t>对比</a:t>
            </a:r>
            <a:r>
              <a:rPr lang="en-US" altLang="zh-CN" sz="2400" b="1" dirty="0" smtClean="0">
                <a:solidFill>
                  <a:srgbClr val="060606"/>
                </a:solidFill>
                <a:latin typeface="Times New Roman" pitchFamily="18" charset="0"/>
                <a:ea typeface="楷体" pitchFamily="49" charset="-122"/>
                <a:sym typeface="Symbol"/>
              </a:rPr>
              <a:t>GGA</a:t>
            </a:r>
            <a:r>
              <a:rPr lang="zh-CN" altLang="en-US" sz="2400" b="1" dirty="0" smtClean="0">
                <a:solidFill>
                  <a:srgbClr val="060606"/>
                </a:solidFill>
                <a:latin typeface="Times New Roman" pitchFamily="18" charset="0"/>
                <a:ea typeface="楷体" pitchFamily="49" charset="-122"/>
                <a:sym typeface="Symbol"/>
              </a:rPr>
              <a:t>和</a:t>
            </a:r>
            <a:r>
              <a:rPr lang="en-US" altLang="zh-CN" sz="2400" b="1" dirty="0" smtClean="0">
                <a:solidFill>
                  <a:srgbClr val="060606"/>
                </a:solidFill>
                <a:latin typeface="Times New Roman" pitchFamily="18" charset="0"/>
                <a:ea typeface="楷体" pitchFamily="49" charset="-122"/>
                <a:sym typeface="Symbol"/>
              </a:rPr>
              <a:t>GGA+U</a:t>
            </a:r>
            <a:r>
              <a:rPr lang="zh-CN" altLang="en-US" sz="2400" b="1" dirty="0" smtClean="0">
                <a:solidFill>
                  <a:srgbClr val="060606"/>
                </a:solidFill>
                <a:latin typeface="Times New Roman" pitchFamily="18" charset="0"/>
                <a:ea typeface="楷体" pitchFamily="49" charset="-122"/>
                <a:sym typeface="Symbol"/>
              </a:rPr>
              <a:t>方法，电子结构也发生了一些变化。</a:t>
            </a:r>
            <a:endParaRPr lang="en-US" altLang="zh-CN" sz="2400" b="1" dirty="0" smtClean="0">
              <a:solidFill>
                <a:srgbClr val="060606"/>
              </a:solidFill>
              <a:latin typeface="Times New Roman" pitchFamily="18" charset="0"/>
              <a:ea typeface="楷体" pitchFamily="49" charset="-122"/>
              <a:sym typeface="Symbol"/>
            </a:endParaRPr>
          </a:p>
        </p:txBody>
      </p:sp>
      <p:pic>
        <p:nvPicPr>
          <p:cNvPr id="210946" name="Picture 2" descr="C:\Users\Liu\Desktop\图片1.png"/>
          <p:cNvPicPr>
            <a:picLocks noChangeAspect="1" noChangeArrowheads="1"/>
          </p:cNvPicPr>
          <p:nvPr/>
        </p:nvPicPr>
        <p:blipFill>
          <a:blip r:embed="rId2" cstate="print">
            <a:lum contrast="80000"/>
          </a:blip>
          <a:srcRect/>
          <a:stretch>
            <a:fillRect/>
          </a:stretch>
        </p:blipFill>
        <p:spPr bwMode="auto">
          <a:xfrm>
            <a:off x="343405" y="1524001"/>
            <a:ext cx="7809995" cy="3516970"/>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828636"/>
            <a:ext cx="7786742" cy="830997"/>
          </a:xfrm>
          <a:prstGeom prst="rect">
            <a:avLst/>
          </a:prstGeom>
          <a:noFill/>
        </p:spPr>
        <p:txBody>
          <a:bodyPr wrap="square" rtlCol="0">
            <a:spAutoFit/>
          </a:bodyPr>
          <a:lstStyle/>
          <a:p>
            <a:r>
              <a:rPr lang="en-US" altLang="zh-CN" sz="2400" b="1" dirty="0" smtClean="0">
                <a:solidFill>
                  <a:srgbClr val="060606"/>
                </a:solidFill>
                <a:latin typeface="Times New Roman" pitchFamily="18" charset="0"/>
                <a:ea typeface="楷体" pitchFamily="49" charset="-122"/>
                <a:sym typeface="Symbol"/>
              </a:rPr>
              <a:t>4. </a:t>
            </a:r>
            <a:r>
              <a:rPr lang="zh-CN" altLang="en-US" sz="2400" b="1" dirty="0" smtClean="0">
                <a:solidFill>
                  <a:srgbClr val="060606"/>
                </a:solidFill>
                <a:latin typeface="Times New Roman" pitchFamily="18" charset="0"/>
                <a:ea typeface="楷体" pitchFamily="49" charset="-122"/>
                <a:sym typeface="Symbol"/>
              </a:rPr>
              <a:t>实例</a:t>
            </a:r>
            <a:r>
              <a:rPr lang="en-US" altLang="zh-CN" sz="2400" b="1" dirty="0" smtClean="0">
                <a:solidFill>
                  <a:srgbClr val="060606"/>
                </a:solidFill>
                <a:latin typeface="Times New Roman" pitchFamily="18" charset="0"/>
                <a:ea typeface="楷体" pitchFamily="49" charset="-122"/>
                <a:sym typeface="Symbol"/>
              </a:rPr>
              <a:t>4 </a:t>
            </a:r>
          </a:p>
          <a:p>
            <a:pPr marL="342900" indent="-342900"/>
            <a:r>
              <a:rPr lang="en-US" altLang="zh-CN" sz="2400" b="1" dirty="0" smtClean="0">
                <a:solidFill>
                  <a:srgbClr val="060606"/>
                </a:solidFill>
                <a:latin typeface="Times New Roman" pitchFamily="18" charset="0"/>
                <a:ea typeface="楷体" pitchFamily="49" charset="-122"/>
                <a:sym typeface="Symbol"/>
              </a:rPr>
              <a:t>Cerium Dioxide (CeO2, Ceria) </a:t>
            </a:r>
          </a:p>
        </p:txBody>
      </p:sp>
      <p:sp>
        <p:nvSpPr>
          <p:cNvPr id="8" name="矩形 7"/>
          <p:cNvSpPr/>
          <p:nvPr/>
        </p:nvSpPr>
        <p:spPr>
          <a:xfrm>
            <a:off x="6477000" y="1524000"/>
            <a:ext cx="2040943" cy="461665"/>
          </a:xfrm>
          <a:prstGeom prst="rect">
            <a:avLst/>
          </a:prstGeom>
        </p:spPr>
        <p:txBody>
          <a:bodyPr wrap="none">
            <a:spAutoFit/>
          </a:bodyPr>
          <a:lstStyle/>
          <a:p>
            <a:r>
              <a:rPr lang="zh-CN" altLang="en-US" sz="2400" b="1" dirty="0" smtClean="0">
                <a:solidFill>
                  <a:srgbClr val="060606"/>
                </a:solidFill>
                <a:latin typeface="Times New Roman" pitchFamily="18" charset="0"/>
                <a:ea typeface="楷体" pitchFamily="49" charset="-122"/>
                <a:sym typeface="Symbol"/>
              </a:rPr>
              <a:t>面心立方格子</a:t>
            </a:r>
            <a:endParaRPr lang="en-US" altLang="zh-CN" sz="2400" b="1" dirty="0" smtClean="0">
              <a:solidFill>
                <a:srgbClr val="060606"/>
              </a:solidFill>
              <a:latin typeface="Times New Roman" pitchFamily="18" charset="0"/>
              <a:ea typeface="楷体" pitchFamily="49" charset="-122"/>
              <a:sym typeface="Symbol"/>
            </a:endParaRPr>
          </a:p>
        </p:txBody>
      </p:sp>
      <p:pic>
        <p:nvPicPr>
          <p:cNvPr id="9" name="Picture 2" descr="C:\Users\Liu\Desktop\6.png"/>
          <p:cNvPicPr>
            <a:picLocks noChangeAspect="1" noChangeArrowheads="1"/>
          </p:cNvPicPr>
          <p:nvPr/>
        </p:nvPicPr>
        <p:blipFill>
          <a:blip r:embed="rId2" cstate="print">
            <a:lum contrast="55000"/>
          </a:blip>
          <a:srcRect/>
          <a:stretch>
            <a:fillRect/>
          </a:stretch>
        </p:blipFill>
        <p:spPr bwMode="auto">
          <a:xfrm>
            <a:off x="609600" y="2057400"/>
            <a:ext cx="7488673" cy="4071966"/>
          </a:xfrm>
          <a:prstGeom prst="rect">
            <a:avLst/>
          </a:prstGeom>
          <a:noFill/>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873638"/>
            <a:ext cx="7786742" cy="830997"/>
          </a:xfrm>
          <a:prstGeom prst="rect">
            <a:avLst/>
          </a:prstGeom>
          <a:noFill/>
        </p:spPr>
        <p:txBody>
          <a:bodyPr wrap="square" rtlCol="0">
            <a:spAutoFit/>
          </a:bodyPr>
          <a:lstStyle/>
          <a:p>
            <a:r>
              <a:rPr lang="en-US" altLang="zh-CN" sz="2400" b="1" dirty="0" smtClean="0">
                <a:solidFill>
                  <a:srgbClr val="060606"/>
                </a:solidFill>
                <a:latin typeface="Times New Roman" pitchFamily="18" charset="0"/>
                <a:ea typeface="楷体" pitchFamily="49" charset="-122"/>
                <a:sym typeface="Symbol"/>
              </a:rPr>
              <a:t>Neutral VO: LDA </a:t>
            </a:r>
            <a:r>
              <a:rPr lang="en-US" altLang="zh-CN" sz="2400" b="1" dirty="0" err="1" smtClean="0">
                <a:solidFill>
                  <a:srgbClr val="060606"/>
                </a:solidFill>
                <a:latin typeface="Times New Roman" pitchFamily="18" charset="0"/>
                <a:ea typeface="楷体" pitchFamily="49" charset="-122"/>
                <a:sym typeface="Symbol"/>
              </a:rPr>
              <a:t>vs</a:t>
            </a:r>
            <a:r>
              <a:rPr lang="en-US" altLang="zh-CN" sz="2400" b="1" dirty="0" smtClean="0">
                <a:solidFill>
                  <a:srgbClr val="060606"/>
                </a:solidFill>
                <a:latin typeface="Times New Roman" pitchFamily="18" charset="0"/>
                <a:ea typeface="楷体" pitchFamily="49" charset="-122"/>
                <a:sym typeface="Symbol"/>
              </a:rPr>
              <a:t> LDA+U</a:t>
            </a:r>
          </a:p>
          <a:p>
            <a:r>
              <a:rPr lang="en-US" altLang="zh-CN" sz="2400" b="1" dirty="0" smtClean="0">
                <a:solidFill>
                  <a:srgbClr val="060606"/>
                </a:solidFill>
                <a:latin typeface="Times New Roman" pitchFamily="18" charset="0"/>
                <a:ea typeface="楷体" pitchFamily="49" charset="-122"/>
                <a:sym typeface="Symbol"/>
              </a:rPr>
              <a:t>Pure LDA: </a:t>
            </a:r>
            <a:r>
              <a:rPr lang="en-US" altLang="zh-CN" sz="2400" b="1" dirty="0" err="1" smtClean="0">
                <a:solidFill>
                  <a:srgbClr val="060606"/>
                </a:solidFill>
                <a:latin typeface="Times New Roman" pitchFamily="18" charset="0"/>
                <a:ea typeface="楷体" pitchFamily="49" charset="-122"/>
                <a:sym typeface="Symbol"/>
              </a:rPr>
              <a:t>Ce</a:t>
            </a:r>
            <a:r>
              <a:rPr lang="en-US" altLang="zh-CN" sz="2400" b="1" dirty="0" smtClean="0">
                <a:solidFill>
                  <a:srgbClr val="060606"/>
                </a:solidFill>
                <a:latin typeface="Times New Roman" pitchFamily="18" charset="0"/>
                <a:ea typeface="楷体" pitchFamily="49" charset="-122"/>
                <a:sym typeface="Symbol"/>
              </a:rPr>
              <a:t> 4f electrons not localized</a:t>
            </a:r>
          </a:p>
        </p:txBody>
      </p:sp>
      <p:sp>
        <p:nvSpPr>
          <p:cNvPr id="8" name="矩形 7"/>
          <p:cNvSpPr/>
          <p:nvPr/>
        </p:nvSpPr>
        <p:spPr>
          <a:xfrm>
            <a:off x="3214678" y="5867400"/>
            <a:ext cx="1961947" cy="307777"/>
          </a:xfrm>
          <a:prstGeom prst="rect">
            <a:avLst/>
          </a:prstGeom>
        </p:spPr>
        <p:txBody>
          <a:bodyPr wrap="none">
            <a:spAutoFit/>
          </a:bodyPr>
          <a:lstStyle/>
          <a:p>
            <a:pPr marL="342900" indent="-342900"/>
            <a:r>
              <a:rPr lang="en-US" altLang="zh-CN" sz="1400" b="1" dirty="0" smtClean="0">
                <a:latin typeface="Times New Roman" pitchFamily="18" charset="0"/>
                <a:cs typeface="Times New Roman" pitchFamily="18" charset="0"/>
                <a:sym typeface="Symbol"/>
              </a:rPr>
              <a:t>JCP, 127 244704 (2007)</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
        <p:nvSpPr>
          <p:cNvPr id="8" name="矩形 7"/>
          <p:cNvSpPr/>
          <p:nvPr/>
        </p:nvSpPr>
        <p:spPr>
          <a:xfrm>
            <a:off x="1071144" y="5257800"/>
            <a:ext cx="6320256" cy="1200329"/>
          </a:xfrm>
          <a:prstGeom prst="rect">
            <a:avLst/>
          </a:prstGeom>
        </p:spPr>
        <p:txBody>
          <a:bodyPr wrap="none">
            <a:spAutoFit/>
          </a:bodyPr>
          <a:lstStyle/>
          <a:p>
            <a:r>
              <a:rPr lang="en-US" altLang="zh-CN" sz="2400" b="1" dirty="0" smtClean="0">
                <a:solidFill>
                  <a:srgbClr val="060606"/>
                </a:solidFill>
                <a:latin typeface="Times New Roman" pitchFamily="18" charset="0"/>
                <a:ea typeface="楷体" pitchFamily="49" charset="-122"/>
                <a:sym typeface="Symbol"/>
              </a:rPr>
              <a:t>LDA+U does best</a:t>
            </a:r>
          </a:p>
          <a:p>
            <a:r>
              <a:rPr lang="en-US" altLang="zh-CN" sz="2400" b="1" dirty="0" smtClean="0">
                <a:solidFill>
                  <a:srgbClr val="060606"/>
                </a:solidFill>
                <a:latin typeface="Times New Roman" pitchFamily="18" charset="0"/>
                <a:ea typeface="楷体" pitchFamily="49" charset="-122"/>
                <a:sym typeface="Symbol"/>
              </a:rPr>
              <a:t>B3LYP is better hybrid for electron properties </a:t>
            </a:r>
          </a:p>
          <a:p>
            <a:r>
              <a:rPr lang="en-US" altLang="zh-CN" sz="2400" b="1" dirty="0" smtClean="0">
                <a:solidFill>
                  <a:srgbClr val="060606"/>
                </a:solidFill>
                <a:latin typeface="Times New Roman" pitchFamily="18" charset="0"/>
                <a:ea typeface="楷体" pitchFamily="49" charset="-122"/>
                <a:sym typeface="Symbol"/>
              </a:rPr>
              <a:t>PBE0 is better hybrid for structural properties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129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1881166" y="1500174"/>
            <a:ext cx="3910034" cy="461665"/>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第一性原理方法的核心任务</a:t>
            </a:r>
            <a:endParaRPr lang="en-US" altLang="zh-CN" sz="2400" b="1" dirty="0" smtClean="0">
              <a:solidFill>
                <a:srgbClr val="060606"/>
              </a:solidFill>
              <a:latin typeface="Times New Roman" pitchFamily="18" charset="0"/>
              <a:ea typeface="楷体" pitchFamily="49" charset="-122"/>
            </a:endParaRPr>
          </a:p>
        </p:txBody>
      </p:sp>
      <p:sp>
        <p:nvSpPr>
          <p:cNvPr id="8" name="椭圆 7"/>
          <p:cNvSpPr>
            <a:spLocks noChangeAspect="1"/>
          </p:cNvSpPr>
          <p:nvPr/>
        </p:nvSpPr>
        <p:spPr>
          <a:xfrm>
            <a:off x="1604922" y="2285992"/>
            <a:ext cx="2448000" cy="24480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060606"/>
                </a:solidFill>
                <a:latin typeface="Times New Roman" pitchFamily="18" charset="0"/>
                <a:ea typeface="楷体" pitchFamily="49" charset="-122"/>
              </a:rPr>
              <a:t>解释实验现象</a:t>
            </a:r>
            <a:endParaRPr lang="zh-CN" altLang="en-US" sz="2400" b="1" dirty="0">
              <a:solidFill>
                <a:srgbClr val="060606"/>
              </a:solidFill>
              <a:latin typeface="Times New Roman" pitchFamily="18" charset="0"/>
              <a:ea typeface="楷体" pitchFamily="49" charset="-122"/>
            </a:endParaRPr>
          </a:p>
        </p:txBody>
      </p:sp>
      <p:sp>
        <p:nvSpPr>
          <p:cNvPr id="9" name="椭圆 8"/>
          <p:cNvSpPr>
            <a:spLocks noChangeAspect="1"/>
          </p:cNvSpPr>
          <p:nvPr/>
        </p:nvSpPr>
        <p:spPr>
          <a:xfrm>
            <a:off x="5033946" y="2285992"/>
            <a:ext cx="2448000" cy="24480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060606"/>
                </a:solidFill>
                <a:latin typeface="Times New Roman" pitchFamily="18" charset="0"/>
                <a:ea typeface="楷体" pitchFamily="49" charset="-122"/>
              </a:rPr>
              <a:t>预测新材料与新现象</a:t>
            </a:r>
            <a:endParaRPr lang="zh-CN" altLang="en-US" sz="2400" b="1" dirty="0">
              <a:solidFill>
                <a:srgbClr val="060606"/>
              </a:solidFill>
              <a:latin typeface="Times New Roman" pitchFamily="18" charset="0"/>
              <a:ea typeface="楷体" pitchFamily="49"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130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131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132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3740126"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5.5 </a:t>
            </a:r>
            <a:r>
              <a:rPr lang="zh-CN" altLang="en-US" sz="2400" b="1" dirty="0" smtClean="0">
                <a:solidFill>
                  <a:srgbClr val="060606"/>
                </a:solidFill>
                <a:latin typeface="Times New Roman" pitchFamily="18" charset="0"/>
                <a:ea typeface="楷体" pitchFamily="49" charset="-122"/>
              </a:rPr>
              <a:t>第一原理方法最新进展</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8" name="TextBox 7"/>
          <p:cNvSpPr txBox="1"/>
          <p:nvPr/>
        </p:nvSpPr>
        <p:spPr>
          <a:xfrm>
            <a:off x="1447800" y="914400"/>
            <a:ext cx="6286512" cy="461665"/>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解释实验现象</a:t>
            </a:r>
            <a:r>
              <a:rPr lang="en-US" altLang="zh-CN" sz="2400" b="1" dirty="0" smtClean="0">
                <a:solidFill>
                  <a:srgbClr val="060606"/>
                </a:solidFill>
                <a:latin typeface="Times New Roman" pitchFamily="18" charset="0"/>
                <a:ea typeface="楷体" pitchFamily="49" charset="-122"/>
              </a:rPr>
              <a:t>:</a:t>
            </a:r>
          </a:p>
        </p:txBody>
      </p:sp>
      <p:pic>
        <p:nvPicPr>
          <p:cNvPr id="9" name="Picture 2" descr="https://timgsa.baidu.com/timg?image&amp;quality=80&amp;size=b9999_10000&amp;sec=1509381160603&amp;di=4ee6fd0411b1fd3486650279f2ad5c09&amp;imgtype=0&amp;src=http%3A%2F%2Fimg1.dzwww.com%3A8080%2Ftupian%2F20151229%2F77%2F17060910235835845233.png"/>
          <p:cNvPicPr>
            <a:picLocks noChangeAspect="1" noChangeArrowheads="1"/>
          </p:cNvPicPr>
          <p:nvPr/>
        </p:nvPicPr>
        <p:blipFill>
          <a:blip r:embed="rId2" cstate="print"/>
          <a:srcRect/>
          <a:stretch>
            <a:fillRect/>
          </a:stretch>
        </p:blipFill>
        <p:spPr bwMode="auto">
          <a:xfrm>
            <a:off x="903270" y="3506400"/>
            <a:ext cx="2096757" cy="1980000"/>
          </a:xfrm>
          <a:prstGeom prst="rect">
            <a:avLst/>
          </a:prstGeom>
          <a:noFill/>
        </p:spPr>
      </p:pic>
      <p:pic>
        <p:nvPicPr>
          <p:cNvPr id="10" name="Picture 6" descr="https://gss1.bdstatic.com/9vo3dSag_xI4khGkpoWK1HF6hhy/baike/c0%3Dbaike80%2C5%2C5%2C80%2C26/sign=b04a9f7ba0014c080d3620f76b12696d/d4628535e5dde711c9815124aeefce1b9c166194.jpg"/>
          <p:cNvPicPr>
            <a:picLocks noChangeAspect="1" noChangeArrowheads="1"/>
          </p:cNvPicPr>
          <p:nvPr/>
        </p:nvPicPr>
        <p:blipFill>
          <a:blip r:embed="rId3" cstate="print"/>
          <a:srcRect/>
          <a:stretch>
            <a:fillRect/>
          </a:stretch>
        </p:blipFill>
        <p:spPr bwMode="auto">
          <a:xfrm>
            <a:off x="2913816" y="3506400"/>
            <a:ext cx="1837584" cy="1980000"/>
          </a:xfrm>
          <a:prstGeom prst="rect">
            <a:avLst/>
          </a:prstGeom>
          <a:noFill/>
        </p:spPr>
      </p:pic>
      <p:pic>
        <p:nvPicPr>
          <p:cNvPr id="11" name="Picture 8" descr="https://timgsa.baidu.com/timg?image&amp;quality=80&amp;size=b9999_10000&amp;sec=1509381293625&amp;di=d0a9aad3eec2bbab19b65341a44ad034&amp;imgtype=0&amp;src=http%3A%2F%2Fl.b2b168.com%2F2010%2F05%2F06%2F14%2F20100506140615645297.jpg"/>
          <p:cNvPicPr>
            <a:picLocks noChangeAspect="1" noChangeArrowheads="1"/>
          </p:cNvPicPr>
          <p:nvPr/>
        </p:nvPicPr>
        <p:blipFill>
          <a:blip r:embed="rId4" cstate="print"/>
          <a:srcRect/>
          <a:stretch>
            <a:fillRect/>
          </a:stretch>
        </p:blipFill>
        <p:spPr bwMode="auto">
          <a:xfrm>
            <a:off x="4827600" y="3506400"/>
            <a:ext cx="2640000" cy="1980000"/>
          </a:xfrm>
          <a:prstGeom prst="rect">
            <a:avLst/>
          </a:prstGeom>
          <a:noFill/>
        </p:spPr>
      </p:pic>
      <p:pic>
        <p:nvPicPr>
          <p:cNvPr id="12" name="Picture 10" descr="https://timgsa.baidu.com/timg?image&amp;quality=80&amp;size=b9999_10000&amp;sec=1509381422721&amp;di=6e70dd56a069a9823c4830e08851badc&amp;imgtype=0&amp;src=http%3A%2F%2Fimgsrc.baidu.com%2Fimgad%2Fpic%2Fitem%2Fd31b0ef41bd5ad6ef70cf0d68acb39dbb6fd3c10.jpg"/>
          <p:cNvPicPr>
            <a:picLocks noChangeAspect="1" noChangeArrowheads="1"/>
          </p:cNvPicPr>
          <p:nvPr/>
        </p:nvPicPr>
        <p:blipFill>
          <a:blip r:embed="rId5" cstate="print"/>
          <a:srcRect/>
          <a:stretch>
            <a:fillRect/>
          </a:stretch>
        </p:blipFill>
        <p:spPr bwMode="auto">
          <a:xfrm>
            <a:off x="4419600" y="1753800"/>
            <a:ext cx="2400694" cy="1620000"/>
          </a:xfrm>
          <a:prstGeom prst="rect">
            <a:avLst/>
          </a:prstGeom>
          <a:noFill/>
        </p:spPr>
      </p:pic>
      <p:sp>
        <p:nvSpPr>
          <p:cNvPr id="13" name="矩形 12"/>
          <p:cNvSpPr/>
          <p:nvPr/>
        </p:nvSpPr>
        <p:spPr>
          <a:xfrm>
            <a:off x="1600200" y="5650468"/>
            <a:ext cx="7239000" cy="461665"/>
          </a:xfrm>
          <a:prstGeom prst="rect">
            <a:avLst/>
          </a:prstGeom>
        </p:spPr>
        <p:txBody>
          <a:bodyPr wrap="square">
            <a:spAutoFit/>
          </a:bodyPr>
          <a:lstStyle/>
          <a:p>
            <a:r>
              <a:rPr lang="zh-CN" altLang="en-US" sz="2400" b="1" dirty="0" smtClean="0">
                <a:solidFill>
                  <a:srgbClr val="060606"/>
                </a:solidFill>
                <a:latin typeface="Times New Roman" pitchFamily="18" charset="0"/>
                <a:ea typeface="楷体" pitchFamily="49" charset="-122"/>
              </a:rPr>
              <a:t>超高压</a:t>
            </a:r>
            <a:r>
              <a:rPr lang="en-US" altLang="zh-CN" sz="2400" b="1" dirty="0" smtClean="0">
                <a:solidFill>
                  <a:srgbClr val="060606"/>
                </a:solidFill>
                <a:latin typeface="Times New Roman" pitchFamily="18" charset="0"/>
                <a:ea typeface="楷体" pitchFamily="49" charset="-122"/>
              </a:rPr>
              <a:t>(50-100kb,</a:t>
            </a:r>
            <a:r>
              <a:rPr lang="zh-CN" altLang="en-US" sz="2400" b="1" dirty="0" smtClean="0">
                <a:solidFill>
                  <a:srgbClr val="060606"/>
                </a:solidFill>
                <a:latin typeface="Times New Roman" pitchFamily="18" charset="0"/>
                <a:ea typeface="楷体" pitchFamily="49" charset="-122"/>
              </a:rPr>
              <a:t>即</a:t>
            </a:r>
            <a:r>
              <a:rPr lang="en-US" altLang="zh-CN" sz="2400" b="1" dirty="0" smtClean="0">
                <a:solidFill>
                  <a:srgbClr val="060606"/>
                </a:solidFill>
                <a:latin typeface="Times New Roman" pitchFamily="18" charset="0"/>
                <a:ea typeface="楷体" pitchFamily="49" charset="-122"/>
              </a:rPr>
              <a:t>5-10GPa)</a:t>
            </a:r>
            <a:r>
              <a:rPr lang="zh-CN" altLang="en-US" sz="2400" b="1" dirty="0" smtClean="0">
                <a:solidFill>
                  <a:srgbClr val="060606"/>
                </a:solidFill>
                <a:latin typeface="Times New Roman" pitchFamily="18" charset="0"/>
                <a:ea typeface="楷体" pitchFamily="49" charset="-122"/>
              </a:rPr>
              <a:t>和高温</a:t>
            </a:r>
            <a:r>
              <a:rPr lang="en-US" altLang="zh-CN" sz="2400" b="1" dirty="0" smtClean="0">
                <a:solidFill>
                  <a:srgbClr val="060606"/>
                </a:solidFill>
                <a:latin typeface="Times New Roman" pitchFamily="18" charset="0"/>
                <a:ea typeface="楷体" pitchFamily="49" charset="-122"/>
              </a:rPr>
              <a:t>(1100~3000°C)</a:t>
            </a:r>
          </a:p>
        </p:txBody>
      </p:sp>
      <p:pic>
        <p:nvPicPr>
          <p:cNvPr id="57346" name="Picture 2" descr="C:\Users\Liu\Desktop\QQ拼音截图未命名.png"/>
          <p:cNvPicPr>
            <a:picLocks noChangeAspect="1" noChangeArrowheads="1"/>
          </p:cNvPicPr>
          <p:nvPr/>
        </p:nvPicPr>
        <p:blipFill>
          <a:blip r:embed="rId6" cstate="print"/>
          <a:srcRect/>
          <a:stretch>
            <a:fillRect/>
          </a:stretch>
        </p:blipFill>
        <p:spPr bwMode="auto">
          <a:xfrm>
            <a:off x="1094872" y="1753800"/>
            <a:ext cx="3248528" cy="16200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1219200" y="969288"/>
            <a:ext cx="7239000" cy="5262979"/>
          </a:xfrm>
          <a:prstGeom prst="rect">
            <a:avLst/>
          </a:prstGeom>
          <a:noFill/>
        </p:spPr>
        <p:txBody>
          <a:bodyPr wrap="square" rtlCol="0">
            <a:spAutoFit/>
          </a:bodyPr>
          <a:lstStyle/>
          <a:p>
            <a:r>
              <a:rPr lang="en-US" altLang="zh-CN" sz="2400" b="1" dirty="0" smtClean="0">
                <a:solidFill>
                  <a:srgbClr val="060606"/>
                </a:solidFill>
                <a:latin typeface="Times New Roman" pitchFamily="18" charset="0"/>
                <a:ea typeface="楷体" pitchFamily="49" charset="-122"/>
              </a:rPr>
              <a:t>2003</a:t>
            </a:r>
            <a:r>
              <a:rPr lang="zh-CN" altLang="en-US" sz="2400" b="1" dirty="0" smtClean="0">
                <a:solidFill>
                  <a:srgbClr val="060606"/>
                </a:solidFill>
                <a:latin typeface="Times New Roman" pitchFamily="18" charset="0"/>
                <a:ea typeface="楷体" pitchFamily="49" charset="-122"/>
              </a:rPr>
              <a:t>年</a:t>
            </a:r>
            <a:r>
              <a:rPr lang="en-US" altLang="zh-CN" sz="2400" b="1" dirty="0" smtClean="0">
                <a:solidFill>
                  <a:srgbClr val="060606"/>
                </a:solidFill>
                <a:latin typeface="Times New Roman" pitchFamily="18" charset="0"/>
                <a:ea typeface="楷体" pitchFamily="49" charset="-122"/>
              </a:rPr>
              <a:t>science:</a:t>
            </a:r>
            <a:r>
              <a:rPr lang="zh-CN" altLang="en-US" sz="2400" b="1" dirty="0" smtClean="0">
                <a:solidFill>
                  <a:srgbClr val="060606"/>
                </a:solidFill>
                <a:latin typeface="Times New Roman" pitchFamily="18" charset="0"/>
                <a:ea typeface="楷体" pitchFamily="49" charset="-122"/>
              </a:rPr>
              <a:t>冷压石墨而得的超硬碳相</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r>
              <a:rPr lang="zh-CN" altLang="en-US" sz="2400" b="1" dirty="0" smtClean="0">
                <a:solidFill>
                  <a:srgbClr val="060606"/>
                </a:solidFill>
                <a:latin typeface="Times New Roman" pitchFamily="18" charset="0"/>
                <a:ea typeface="楷体" pitchFamily="49" charset="-122"/>
              </a:rPr>
              <a:t>超高压</a:t>
            </a:r>
            <a:r>
              <a:rPr lang="en-US" altLang="zh-CN" sz="2400" b="1" dirty="0" smtClean="0">
                <a:solidFill>
                  <a:srgbClr val="060606"/>
                </a:solidFill>
                <a:latin typeface="Times New Roman" pitchFamily="18" charset="0"/>
                <a:ea typeface="楷体" pitchFamily="49" charset="-122"/>
              </a:rPr>
              <a:t>(50-100kb,</a:t>
            </a:r>
            <a:r>
              <a:rPr lang="zh-CN" altLang="en-US" sz="2400" b="1" dirty="0" smtClean="0">
                <a:solidFill>
                  <a:srgbClr val="060606"/>
                </a:solidFill>
                <a:latin typeface="Times New Roman" pitchFamily="18" charset="0"/>
                <a:ea typeface="楷体" pitchFamily="49" charset="-122"/>
              </a:rPr>
              <a:t>即</a:t>
            </a:r>
            <a:r>
              <a:rPr lang="en-US" altLang="zh-CN" sz="2400" b="1" dirty="0" smtClean="0">
                <a:solidFill>
                  <a:srgbClr val="060606"/>
                </a:solidFill>
                <a:latin typeface="Times New Roman" pitchFamily="18" charset="0"/>
                <a:ea typeface="楷体" pitchFamily="49" charset="-122"/>
              </a:rPr>
              <a:t>5-10GPa)</a:t>
            </a:r>
            <a:r>
              <a:rPr lang="zh-CN" altLang="en-US" sz="2400" b="1" dirty="0" smtClean="0">
                <a:solidFill>
                  <a:srgbClr val="060606"/>
                </a:solidFill>
                <a:latin typeface="Times New Roman" pitchFamily="18" charset="0"/>
                <a:ea typeface="楷体" pitchFamily="49" charset="-122"/>
              </a:rPr>
              <a:t>和高温</a:t>
            </a:r>
            <a:r>
              <a:rPr lang="en-US" altLang="zh-CN" sz="2400" b="1" dirty="0" smtClean="0">
                <a:solidFill>
                  <a:srgbClr val="060606"/>
                </a:solidFill>
                <a:latin typeface="Times New Roman" pitchFamily="18" charset="0"/>
                <a:ea typeface="楷体" pitchFamily="49" charset="-122"/>
              </a:rPr>
              <a:t>(1100~3000°C)</a:t>
            </a:r>
          </a:p>
        </p:txBody>
      </p:sp>
      <p:pic>
        <p:nvPicPr>
          <p:cNvPr id="129025" name="Picture 1" descr="C:\Users\Liu\Desktop\1.png"/>
          <p:cNvPicPr>
            <a:picLocks noChangeAspect="1" noChangeArrowheads="1"/>
          </p:cNvPicPr>
          <p:nvPr/>
        </p:nvPicPr>
        <p:blipFill>
          <a:blip r:embed="rId2" cstate="print"/>
          <a:srcRect/>
          <a:stretch>
            <a:fillRect/>
          </a:stretch>
        </p:blipFill>
        <p:spPr bwMode="auto">
          <a:xfrm>
            <a:off x="0" y="1600200"/>
            <a:ext cx="4576763" cy="3832757"/>
          </a:xfrm>
          <a:prstGeom prst="rect">
            <a:avLst/>
          </a:prstGeom>
          <a:noFill/>
        </p:spPr>
      </p:pic>
      <p:pic>
        <p:nvPicPr>
          <p:cNvPr id="129026" name="Picture 2" descr="C:\Users\Liu\Desktop\2.png"/>
          <p:cNvPicPr>
            <a:picLocks noChangeAspect="1" noChangeArrowheads="1"/>
          </p:cNvPicPr>
          <p:nvPr/>
        </p:nvPicPr>
        <p:blipFill>
          <a:blip r:embed="rId3" cstate="print"/>
          <a:srcRect/>
          <a:stretch>
            <a:fillRect/>
          </a:stretch>
        </p:blipFill>
        <p:spPr bwMode="auto">
          <a:xfrm>
            <a:off x="4572000" y="1600200"/>
            <a:ext cx="3861199" cy="401002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1" descr="C:\Users\Liu\Desktop\6.png"/>
          <p:cNvPicPr>
            <a:picLocks noChangeAspect="1" noChangeArrowheads="1"/>
          </p:cNvPicPr>
          <p:nvPr/>
        </p:nvPicPr>
        <p:blipFill>
          <a:blip r:embed="rId2" cstate="print"/>
          <a:srcRect/>
          <a:stretch>
            <a:fillRect/>
          </a:stretch>
        </p:blipFill>
        <p:spPr bwMode="auto">
          <a:xfrm>
            <a:off x="0" y="685800"/>
            <a:ext cx="8710613" cy="2033364"/>
          </a:xfrm>
          <a:prstGeom prst="rect">
            <a:avLst/>
          </a:prstGeom>
          <a:noFill/>
        </p:spPr>
      </p:pic>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pic>
        <p:nvPicPr>
          <p:cNvPr id="128002" name="Picture 2" descr="C:\Users\Liu\Desktop\3.png"/>
          <p:cNvPicPr>
            <a:picLocks noChangeAspect="1" noChangeArrowheads="1"/>
          </p:cNvPicPr>
          <p:nvPr/>
        </p:nvPicPr>
        <p:blipFill>
          <a:blip r:embed="rId3" cstate="print"/>
          <a:srcRect/>
          <a:stretch>
            <a:fillRect/>
          </a:stretch>
        </p:blipFill>
        <p:spPr bwMode="auto">
          <a:xfrm>
            <a:off x="0" y="1905000"/>
            <a:ext cx="2767630" cy="4953000"/>
          </a:xfrm>
          <a:prstGeom prst="rect">
            <a:avLst/>
          </a:prstGeom>
          <a:noFill/>
        </p:spPr>
      </p:pic>
      <p:pic>
        <p:nvPicPr>
          <p:cNvPr id="128003" name="Picture 3" descr="C:\Users\Liu\Desktop\4.png"/>
          <p:cNvPicPr>
            <a:picLocks noChangeAspect="1" noChangeArrowheads="1"/>
          </p:cNvPicPr>
          <p:nvPr/>
        </p:nvPicPr>
        <p:blipFill>
          <a:blip r:embed="rId4" cstate="print"/>
          <a:srcRect/>
          <a:stretch>
            <a:fillRect/>
          </a:stretch>
        </p:blipFill>
        <p:spPr bwMode="auto">
          <a:xfrm>
            <a:off x="2743200" y="3048000"/>
            <a:ext cx="3524250" cy="3810000"/>
          </a:xfrm>
          <a:prstGeom prst="rect">
            <a:avLst/>
          </a:prstGeom>
          <a:noFill/>
        </p:spPr>
      </p:pic>
      <p:pic>
        <p:nvPicPr>
          <p:cNvPr id="128004" name="Picture 4" descr="C:\Users\Liu\Desktop\5.png"/>
          <p:cNvPicPr>
            <a:picLocks noChangeAspect="1" noChangeArrowheads="1"/>
          </p:cNvPicPr>
          <p:nvPr/>
        </p:nvPicPr>
        <p:blipFill>
          <a:blip r:embed="rId5" cstate="print"/>
          <a:srcRect/>
          <a:stretch>
            <a:fillRect/>
          </a:stretch>
        </p:blipFill>
        <p:spPr bwMode="auto">
          <a:xfrm>
            <a:off x="6248400" y="2164784"/>
            <a:ext cx="2819400" cy="469321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C:\Users\Liu\Desktop\7.png"/>
          <p:cNvPicPr>
            <a:picLocks noChangeAspect="1" noChangeArrowheads="1"/>
          </p:cNvPicPr>
          <p:nvPr/>
        </p:nvPicPr>
        <p:blipFill>
          <a:blip r:embed="rId2" cstate="print"/>
          <a:srcRect/>
          <a:stretch>
            <a:fillRect/>
          </a:stretch>
        </p:blipFill>
        <p:spPr bwMode="auto">
          <a:xfrm>
            <a:off x="0" y="762000"/>
            <a:ext cx="8786813" cy="2555314"/>
          </a:xfrm>
          <a:prstGeom prst="rect">
            <a:avLst/>
          </a:prstGeom>
          <a:noFill/>
        </p:spPr>
      </p:pic>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pic>
        <p:nvPicPr>
          <p:cNvPr id="126977" name="Picture 1" descr="C:\Users\Liu\Desktop\8.png"/>
          <p:cNvPicPr>
            <a:picLocks noChangeAspect="1" noChangeArrowheads="1"/>
          </p:cNvPicPr>
          <p:nvPr/>
        </p:nvPicPr>
        <p:blipFill>
          <a:blip r:embed="rId3" cstate="print"/>
          <a:srcRect/>
          <a:stretch>
            <a:fillRect/>
          </a:stretch>
        </p:blipFill>
        <p:spPr bwMode="auto">
          <a:xfrm>
            <a:off x="1" y="3093329"/>
            <a:ext cx="4267199" cy="3764671"/>
          </a:xfrm>
          <a:prstGeom prst="rect">
            <a:avLst/>
          </a:prstGeom>
          <a:noFill/>
        </p:spPr>
      </p:pic>
      <p:pic>
        <p:nvPicPr>
          <p:cNvPr id="126979" name="Picture 3" descr="C:\Users\Liu\Desktop\9.png"/>
          <p:cNvPicPr>
            <a:picLocks noChangeAspect="1" noChangeArrowheads="1"/>
          </p:cNvPicPr>
          <p:nvPr/>
        </p:nvPicPr>
        <p:blipFill>
          <a:blip r:embed="rId4" cstate="print"/>
          <a:srcRect/>
          <a:stretch>
            <a:fillRect/>
          </a:stretch>
        </p:blipFill>
        <p:spPr bwMode="auto">
          <a:xfrm>
            <a:off x="4277902" y="4038600"/>
            <a:ext cx="4866098" cy="28194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1" descr="C:\Users\Liu\Desktop\10.png"/>
          <p:cNvPicPr>
            <a:picLocks noChangeAspect="1" noChangeArrowheads="1"/>
          </p:cNvPicPr>
          <p:nvPr/>
        </p:nvPicPr>
        <p:blipFill>
          <a:blip r:embed="rId2" cstate="print"/>
          <a:srcRect/>
          <a:stretch>
            <a:fillRect/>
          </a:stretch>
        </p:blipFill>
        <p:spPr bwMode="auto">
          <a:xfrm>
            <a:off x="1" y="762000"/>
            <a:ext cx="9144000" cy="2297969"/>
          </a:xfrm>
          <a:prstGeom prst="rect">
            <a:avLst/>
          </a:prstGeom>
          <a:noFill/>
        </p:spPr>
      </p:pic>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pic>
        <p:nvPicPr>
          <p:cNvPr id="125954" name="Picture 2" descr="C:\Users\Liu\Desktop\11.png"/>
          <p:cNvPicPr>
            <a:picLocks noChangeAspect="1" noChangeArrowheads="1"/>
          </p:cNvPicPr>
          <p:nvPr/>
        </p:nvPicPr>
        <p:blipFill>
          <a:blip r:embed="rId3" cstate="print"/>
          <a:srcRect/>
          <a:stretch>
            <a:fillRect/>
          </a:stretch>
        </p:blipFill>
        <p:spPr bwMode="auto">
          <a:xfrm>
            <a:off x="1" y="2895600"/>
            <a:ext cx="4430232" cy="3962400"/>
          </a:xfrm>
          <a:prstGeom prst="rect">
            <a:avLst/>
          </a:prstGeom>
          <a:noFill/>
        </p:spPr>
      </p:pic>
      <p:pic>
        <p:nvPicPr>
          <p:cNvPr id="125955" name="Picture 3" descr="C:\Users\Liu\Desktop\12.png"/>
          <p:cNvPicPr>
            <a:picLocks noChangeAspect="1" noChangeArrowheads="1"/>
          </p:cNvPicPr>
          <p:nvPr/>
        </p:nvPicPr>
        <p:blipFill>
          <a:blip r:embed="rId4" cstate="print"/>
          <a:srcRect/>
          <a:stretch>
            <a:fillRect/>
          </a:stretch>
        </p:blipFill>
        <p:spPr bwMode="auto">
          <a:xfrm>
            <a:off x="4648200" y="3018967"/>
            <a:ext cx="4495799" cy="3839033"/>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2" descr="C:\Users\Liu\Desktop\13.png"/>
          <p:cNvPicPr>
            <a:picLocks noChangeAspect="1" noChangeArrowheads="1"/>
          </p:cNvPicPr>
          <p:nvPr/>
        </p:nvPicPr>
        <p:blipFill>
          <a:blip r:embed="rId2" cstate="print"/>
          <a:srcRect/>
          <a:stretch>
            <a:fillRect/>
          </a:stretch>
        </p:blipFill>
        <p:spPr bwMode="auto">
          <a:xfrm>
            <a:off x="0" y="685800"/>
            <a:ext cx="9144000" cy="2164588"/>
          </a:xfrm>
          <a:prstGeom prst="rect">
            <a:avLst/>
          </a:prstGeom>
          <a:noFill/>
        </p:spPr>
      </p:pic>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19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pic>
        <p:nvPicPr>
          <p:cNvPr id="208899" name="Picture 3" descr="C:\Users\Liu\Desktop\14.png"/>
          <p:cNvPicPr>
            <a:picLocks noChangeAspect="1" noChangeArrowheads="1"/>
          </p:cNvPicPr>
          <p:nvPr/>
        </p:nvPicPr>
        <p:blipFill>
          <a:blip r:embed="rId3" cstate="print"/>
          <a:srcRect/>
          <a:stretch>
            <a:fillRect/>
          </a:stretch>
        </p:blipFill>
        <p:spPr bwMode="auto">
          <a:xfrm>
            <a:off x="0" y="2895600"/>
            <a:ext cx="4184713" cy="3962400"/>
          </a:xfrm>
          <a:prstGeom prst="rect">
            <a:avLst/>
          </a:prstGeom>
          <a:noFill/>
        </p:spPr>
      </p:pic>
      <p:pic>
        <p:nvPicPr>
          <p:cNvPr id="208900" name="Picture 4" descr="C:\Users\Liu\Desktop\15.png"/>
          <p:cNvPicPr>
            <a:picLocks noChangeAspect="1" noChangeArrowheads="1"/>
          </p:cNvPicPr>
          <p:nvPr/>
        </p:nvPicPr>
        <p:blipFill>
          <a:blip r:embed="rId4" cstate="print"/>
          <a:srcRect/>
          <a:stretch>
            <a:fillRect/>
          </a:stretch>
        </p:blipFill>
        <p:spPr bwMode="auto">
          <a:xfrm>
            <a:off x="4169664" y="2971800"/>
            <a:ext cx="4974336" cy="38862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FA61363-E479-4B04-9933-E14742D2B28B}" type="slidenum">
              <a:rPr lang="zh-CN" altLang="zh-CN" smtClean="0"/>
              <a:pPr>
                <a:defRPr/>
              </a:pPr>
              <a:t>2</a:t>
            </a:fld>
            <a:endParaRPr lang="zh-CN" altLang="zh-CN" dirty="0"/>
          </a:p>
        </p:txBody>
      </p:sp>
      <p:sp>
        <p:nvSpPr>
          <p:cNvPr id="36867" name="Line 5"/>
          <p:cNvSpPr>
            <a:spLocks noChangeShapeType="1"/>
          </p:cNvSpPr>
          <p:nvPr/>
        </p:nvSpPr>
        <p:spPr bwMode="auto">
          <a:xfrm>
            <a:off x="0" y="13716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36868" name="矩形 5"/>
          <p:cNvSpPr>
            <a:spLocks noChangeArrowheads="1"/>
          </p:cNvSpPr>
          <p:nvPr/>
        </p:nvSpPr>
        <p:spPr bwMode="auto">
          <a:xfrm>
            <a:off x="2209800" y="762000"/>
            <a:ext cx="1111202" cy="646331"/>
          </a:xfrm>
          <a:prstGeom prst="rect">
            <a:avLst/>
          </a:prstGeom>
          <a:noFill/>
          <a:ln w="9525">
            <a:noFill/>
            <a:miter lim="800000"/>
            <a:headEnd/>
            <a:tailEnd/>
          </a:ln>
        </p:spPr>
        <p:txBody>
          <a:bodyPr wrap="none">
            <a:spAutoFit/>
          </a:bodyPr>
          <a:lstStyle/>
          <a:p>
            <a:pPr algn="ctr"/>
            <a:r>
              <a:rPr lang="zh-CN" altLang="en-US" sz="3600" b="1" dirty="0" smtClean="0">
                <a:solidFill>
                  <a:srgbClr val="060606"/>
                </a:solidFill>
                <a:latin typeface="Times New Roman" pitchFamily="18" charset="0"/>
                <a:ea typeface="楷体" pitchFamily="49" charset="-122"/>
              </a:rPr>
              <a:t>目录</a:t>
            </a:r>
            <a:endParaRPr lang="en-US" altLang="zh-CN" sz="3600" b="1" dirty="0">
              <a:solidFill>
                <a:srgbClr val="060606"/>
              </a:solidFill>
              <a:latin typeface="Times New Roman" pitchFamily="18" charset="0"/>
              <a:ea typeface="楷体" pitchFamily="49" charset="-122"/>
            </a:endParaRPr>
          </a:p>
        </p:txBody>
      </p:sp>
      <p:sp>
        <p:nvSpPr>
          <p:cNvPr id="36869" name="Text Box 8"/>
          <p:cNvSpPr txBox="1">
            <a:spLocks noChangeArrowheads="1"/>
          </p:cNvSpPr>
          <p:nvPr/>
        </p:nvSpPr>
        <p:spPr bwMode="auto">
          <a:xfrm>
            <a:off x="1066800" y="2146300"/>
            <a:ext cx="6781800" cy="2507482"/>
          </a:xfrm>
          <a:prstGeom prst="rect">
            <a:avLst/>
          </a:prstGeom>
          <a:noFill/>
          <a:ln w="63500">
            <a:noFill/>
            <a:miter lim="800000"/>
            <a:headEnd/>
            <a:tailEnd type="none" w="lg" len="lg"/>
          </a:ln>
        </p:spPr>
        <p:txBody>
          <a:bodyPr wrap="square" lIns="90000" tIns="46800" rIns="90000" bIns="46800">
            <a:spAutoFit/>
          </a:bodyPr>
          <a:lstStyle/>
          <a:p>
            <a:pPr>
              <a:lnSpc>
                <a:spcPct val="140000"/>
              </a:lnSpc>
              <a:buClr>
                <a:srgbClr val="FF3300"/>
              </a:buClr>
              <a:buFontTx/>
              <a:buBlip>
                <a:blip r:embed="rId2"/>
              </a:buBlip>
            </a:pPr>
            <a:r>
              <a:rPr lang="en-US" altLang="zh-CN" sz="2800" dirty="0" smtClean="0">
                <a:solidFill>
                  <a:srgbClr val="060606"/>
                </a:solidFill>
              </a:rPr>
              <a:t> </a:t>
            </a:r>
            <a:r>
              <a:rPr lang="en-US" altLang="zh-CN" sz="2800" b="1" dirty="0" smtClean="0">
                <a:solidFill>
                  <a:srgbClr val="060606"/>
                </a:solidFill>
                <a:latin typeface="Times New Roman" pitchFamily="18" charset="0"/>
                <a:ea typeface="楷体" pitchFamily="49" charset="-122"/>
              </a:rPr>
              <a:t>5.1 </a:t>
            </a:r>
            <a:r>
              <a:rPr lang="zh-CN" altLang="en-US" sz="2800" b="1" dirty="0" smtClean="0">
                <a:solidFill>
                  <a:srgbClr val="060606"/>
                </a:solidFill>
                <a:latin typeface="Times New Roman" pitchFamily="18" charset="0"/>
                <a:ea typeface="楷体" pitchFamily="49" charset="-122"/>
              </a:rPr>
              <a:t>引言</a:t>
            </a:r>
            <a:endParaRPr lang="en-US" altLang="zh-CN" sz="2800" b="1" dirty="0" smtClean="0">
              <a:solidFill>
                <a:srgbClr val="060606"/>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smtClean="0">
                <a:solidFill>
                  <a:srgbClr val="060606"/>
                </a:solidFill>
                <a:latin typeface="Times New Roman" pitchFamily="18" charset="0"/>
                <a:ea typeface="楷体" pitchFamily="49" charset="-122"/>
              </a:rPr>
              <a:t> 5.2 </a:t>
            </a:r>
            <a:r>
              <a:rPr lang="en-US" altLang="zh-CN" sz="2800" b="1" dirty="0" err="1" smtClean="0">
                <a:solidFill>
                  <a:srgbClr val="060606"/>
                </a:solidFill>
                <a:latin typeface="Times New Roman" pitchFamily="18" charset="0"/>
                <a:ea typeface="楷体" pitchFamily="49" charset="-122"/>
              </a:rPr>
              <a:t>Hatree-Fock</a:t>
            </a:r>
            <a:r>
              <a:rPr lang="en-US" altLang="zh-CN" sz="2800" b="1" dirty="0" smtClean="0">
                <a:solidFill>
                  <a:srgbClr val="060606"/>
                </a:solidFill>
                <a:latin typeface="Times New Roman" pitchFamily="18" charset="0"/>
                <a:ea typeface="楷体" pitchFamily="49" charset="-122"/>
              </a:rPr>
              <a:t> </a:t>
            </a:r>
            <a:r>
              <a:rPr lang="zh-CN" altLang="en-US" sz="2800" b="1" dirty="0" smtClean="0">
                <a:solidFill>
                  <a:srgbClr val="060606"/>
                </a:solidFill>
                <a:latin typeface="Times New Roman" pitchFamily="18" charset="0"/>
                <a:ea typeface="楷体" pitchFamily="49" charset="-122"/>
              </a:rPr>
              <a:t>近似</a:t>
            </a:r>
            <a:endParaRPr lang="en-US" altLang="zh-CN" sz="2800" b="1" dirty="0" smtClean="0">
              <a:solidFill>
                <a:srgbClr val="060606"/>
              </a:solidFill>
              <a:latin typeface="Times New Roman" pitchFamily="18" charset="0"/>
              <a:ea typeface="楷体" pitchFamily="49" charset="-122"/>
            </a:endParaRPr>
          </a:p>
          <a:p>
            <a:pPr>
              <a:lnSpc>
                <a:spcPct val="140000"/>
              </a:lnSpc>
              <a:buClr>
                <a:srgbClr val="FF3300"/>
              </a:buClr>
              <a:buFontTx/>
              <a:buBlip>
                <a:blip r:embed="rId2"/>
              </a:buBlip>
            </a:pPr>
            <a:r>
              <a:rPr lang="en-US" altLang="zh-CN" sz="2800" b="1" dirty="0" smtClean="0">
                <a:solidFill>
                  <a:srgbClr val="060606"/>
                </a:solidFill>
                <a:latin typeface="Times New Roman" pitchFamily="18" charset="0"/>
                <a:ea typeface="楷体" pitchFamily="49" charset="-122"/>
              </a:rPr>
              <a:t> 5.3</a:t>
            </a:r>
            <a:r>
              <a:rPr lang="zh-CN" altLang="en-US" sz="2800" b="1" dirty="0" smtClean="0">
                <a:solidFill>
                  <a:srgbClr val="060606"/>
                </a:solidFill>
                <a:latin typeface="Times New Roman" pitchFamily="18" charset="0"/>
                <a:ea typeface="楷体" pitchFamily="49" charset="-122"/>
              </a:rPr>
              <a:t>密度泛函理论</a:t>
            </a:r>
            <a:endParaRPr lang="en-US" altLang="zh-CN" sz="2800" b="1" dirty="0" smtClean="0">
              <a:solidFill>
                <a:srgbClr val="060606"/>
              </a:solidFill>
              <a:latin typeface="Times New Roman" pitchFamily="18" charset="0"/>
              <a:ea typeface="楷体" pitchFamily="49" charset="-122"/>
            </a:endParaRPr>
          </a:p>
          <a:p>
            <a:pPr>
              <a:lnSpc>
                <a:spcPct val="140000"/>
              </a:lnSpc>
              <a:buClr>
                <a:srgbClr val="FF3300"/>
              </a:buClr>
              <a:buBlip>
                <a:blip r:embed="rId2"/>
              </a:buBlip>
            </a:pPr>
            <a:r>
              <a:rPr lang="en-US" altLang="zh-CN" sz="2800" b="1" dirty="0" smtClean="0">
                <a:solidFill>
                  <a:srgbClr val="060606"/>
                </a:solidFill>
                <a:latin typeface="Times New Roman" pitchFamily="18" charset="0"/>
                <a:ea typeface="楷体" pitchFamily="49" charset="-122"/>
              </a:rPr>
              <a:t> 5.4</a:t>
            </a:r>
            <a:r>
              <a:rPr lang="zh-CN" altLang="en-US" sz="2800" b="1" dirty="0" smtClean="0">
                <a:solidFill>
                  <a:srgbClr val="060606"/>
                </a:solidFill>
                <a:latin typeface="Times New Roman" pitchFamily="18" charset="0"/>
                <a:ea typeface="楷体" pitchFamily="49" charset="-122"/>
              </a:rPr>
              <a:t>第一性原理方法应用范围和简单实例</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C:\Users\Liu\Desktop\16.png"/>
          <p:cNvPicPr>
            <a:picLocks noChangeAspect="1" noChangeArrowheads="1"/>
          </p:cNvPicPr>
          <p:nvPr/>
        </p:nvPicPr>
        <p:blipFill>
          <a:blip r:embed="rId2" cstate="print"/>
          <a:srcRect/>
          <a:stretch>
            <a:fillRect/>
          </a:stretch>
        </p:blipFill>
        <p:spPr bwMode="auto">
          <a:xfrm>
            <a:off x="-1" y="762000"/>
            <a:ext cx="9144001" cy="2068620"/>
          </a:xfrm>
          <a:prstGeom prst="rect">
            <a:avLst/>
          </a:prstGeom>
          <a:noFill/>
        </p:spPr>
      </p:pic>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pic>
        <p:nvPicPr>
          <p:cNvPr id="209923" name="Picture 3" descr="C:\Users\Liu\Desktop\17.png"/>
          <p:cNvPicPr>
            <a:picLocks noChangeAspect="1" noChangeArrowheads="1"/>
          </p:cNvPicPr>
          <p:nvPr/>
        </p:nvPicPr>
        <p:blipFill>
          <a:blip r:embed="rId3" cstate="print"/>
          <a:srcRect/>
          <a:stretch>
            <a:fillRect/>
          </a:stretch>
        </p:blipFill>
        <p:spPr bwMode="auto">
          <a:xfrm>
            <a:off x="2057400" y="2657871"/>
            <a:ext cx="4291013" cy="420012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0" y="905470"/>
            <a:ext cx="2286024" cy="461665"/>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预测新材料</a:t>
            </a:r>
            <a:r>
              <a:rPr lang="en-US" altLang="zh-CN" sz="2400" b="1" dirty="0" smtClean="0">
                <a:solidFill>
                  <a:srgbClr val="060606"/>
                </a:solidFill>
                <a:latin typeface="Times New Roman" pitchFamily="18" charset="0"/>
                <a:ea typeface="楷体" pitchFamily="49" charset="-122"/>
              </a:rPr>
              <a:t>:</a:t>
            </a:r>
          </a:p>
        </p:txBody>
      </p:sp>
      <p:sp>
        <p:nvSpPr>
          <p:cNvPr id="8" name="TextBox 7"/>
          <p:cNvSpPr txBox="1"/>
          <p:nvPr/>
        </p:nvSpPr>
        <p:spPr>
          <a:xfrm>
            <a:off x="0" y="1428736"/>
            <a:ext cx="2765501" cy="2862322"/>
          </a:xfrm>
          <a:prstGeom prst="rect">
            <a:avLst/>
          </a:prstGeom>
          <a:noFill/>
        </p:spPr>
        <p:txBody>
          <a:bodyPr wrap="none" rtlCol="0">
            <a:spAutoFit/>
          </a:bodyPr>
          <a:lstStyle/>
          <a:p>
            <a:r>
              <a:rPr lang="zh-CN" altLang="en-US" sz="2000" b="1" dirty="0" smtClean="0">
                <a:solidFill>
                  <a:srgbClr val="060606"/>
                </a:solidFill>
                <a:latin typeface="Times New Roman" pitchFamily="18" charset="0"/>
                <a:ea typeface="楷体" pitchFamily="49" charset="-122"/>
              </a:rPr>
              <a:t>有效质量为零；</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相对论性的特征；</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反常的量子霍尔效应；</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极高电子迁移率；</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耗散低；</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导电性好；</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高热导率；</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结实、轻便；</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柔韧性高等。</a:t>
            </a:r>
            <a:endParaRPr lang="en-US" altLang="zh-CN" sz="2000" b="1" dirty="0" smtClean="0">
              <a:solidFill>
                <a:srgbClr val="060606"/>
              </a:solidFill>
              <a:latin typeface="Times New Roman" pitchFamily="18" charset="0"/>
              <a:ea typeface="楷体" pitchFamily="49" charset="-122"/>
            </a:endParaRPr>
          </a:p>
        </p:txBody>
      </p:sp>
      <p:sp>
        <p:nvSpPr>
          <p:cNvPr id="9" name="右箭头 8"/>
          <p:cNvSpPr/>
          <p:nvPr/>
        </p:nvSpPr>
        <p:spPr>
          <a:xfrm>
            <a:off x="3138485" y="1142984"/>
            <a:ext cx="1714512" cy="71438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133427" y="1260000"/>
            <a:ext cx="1422184" cy="461665"/>
          </a:xfrm>
          <a:prstGeom prst="rect">
            <a:avLst/>
          </a:prstGeom>
          <a:noFill/>
        </p:spPr>
        <p:txBody>
          <a:bodyPr wrap="none" rtlCol="0">
            <a:spAutoFit/>
          </a:bodyPr>
          <a:lstStyle/>
          <a:p>
            <a:r>
              <a:rPr lang="zh-CN" altLang="en-US" sz="2400" b="1" dirty="0" smtClean="0">
                <a:solidFill>
                  <a:srgbClr val="060606"/>
                </a:solidFill>
                <a:latin typeface="Times New Roman" pitchFamily="18" charset="0"/>
                <a:ea typeface="楷体" pitchFamily="49" charset="-122"/>
              </a:rPr>
              <a:t>应用前景</a:t>
            </a:r>
            <a:endParaRPr lang="zh-CN" altLang="en-US" sz="2400" b="1" dirty="0">
              <a:solidFill>
                <a:srgbClr val="060606"/>
              </a:solidFill>
              <a:latin typeface="Times New Roman" pitchFamily="18" charset="0"/>
              <a:ea typeface="楷体" pitchFamily="49" charset="-122"/>
            </a:endParaRPr>
          </a:p>
        </p:txBody>
      </p:sp>
      <p:sp>
        <p:nvSpPr>
          <p:cNvPr id="11" name="TextBox 10"/>
          <p:cNvSpPr txBox="1"/>
          <p:nvPr/>
        </p:nvSpPr>
        <p:spPr>
          <a:xfrm>
            <a:off x="5486400" y="1415181"/>
            <a:ext cx="1991251" cy="3477875"/>
          </a:xfrm>
          <a:prstGeom prst="rect">
            <a:avLst/>
          </a:prstGeom>
          <a:noFill/>
        </p:spPr>
        <p:txBody>
          <a:bodyPr wrap="none" rtlCol="0">
            <a:spAutoFit/>
          </a:bodyPr>
          <a:lstStyle/>
          <a:p>
            <a:r>
              <a:rPr lang="zh-CN" altLang="en-US" sz="2000" b="1" dirty="0" smtClean="0">
                <a:solidFill>
                  <a:srgbClr val="060606"/>
                </a:solidFill>
                <a:latin typeface="Times New Roman" pitchFamily="18" charset="0"/>
                <a:ea typeface="楷体" pitchFamily="49" charset="-122"/>
              </a:rPr>
              <a:t>气体侦测器；</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化学感应器；</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兆赫发射器；</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电极材料；</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超快电子开关；</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石墨层晶体管；</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分子存储；</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离子传导；</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超级电容；</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量子器件；</a:t>
            </a:r>
            <a:endParaRPr lang="en-US" altLang="zh-CN" sz="2000" b="1" dirty="0" smtClean="0">
              <a:solidFill>
                <a:srgbClr val="060606"/>
              </a:solidFill>
              <a:latin typeface="Times New Roman" pitchFamily="18" charset="0"/>
              <a:ea typeface="楷体" pitchFamily="49" charset="-122"/>
            </a:endParaRPr>
          </a:p>
          <a:p>
            <a:r>
              <a:rPr lang="zh-CN" altLang="en-US" sz="2000" b="1" dirty="0" smtClean="0">
                <a:solidFill>
                  <a:srgbClr val="060606"/>
                </a:solidFill>
                <a:latin typeface="Times New Roman" pitchFamily="18" charset="0"/>
                <a:ea typeface="楷体" pitchFamily="49" charset="-122"/>
              </a:rPr>
              <a:t>自旋器件等。</a:t>
            </a:r>
            <a:endParaRPr lang="en-US" altLang="zh-CN" sz="2000" b="1" dirty="0" smtClean="0">
              <a:solidFill>
                <a:srgbClr val="060606"/>
              </a:solidFill>
              <a:latin typeface="Times New Roman" pitchFamily="18" charset="0"/>
              <a:ea typeface="楷体" pitchFamily="49" charset="-122"/>
            </a:endParaRPr>
          </a:p>
        </p:txBody>
      </p:sp>
      <p:pic>
        <p:nvPicPr>
          <p:cNvPr id="12" name="Picture 6" descr="https://timgsa.baidu.com/timg?image&amp;quality=80&amp;size=b9999_10000&amp;sec=1509464857263&amp;di=baf20fee4148ba82e5ada1d79d910f0a&amp;imgtype=0&amp;src=http%3A%2F%2Fwww.fjirsm.ac.cn%2Fxwzx%2Fkjxx%2F201406%2FW020140604625959029803.png"/>
          <p:cNvPicPr>
            <a:picLocks noChangeAspect="1" noChangeArrowheads="1"/>
          </p:cNvPicPr>
          <p:nvPr/>
        </p:nvPicPr>
        <p:blipFill>
          <a:blip r:embed="rId2" cstate="print"/>
          <a:srcRect/>
          <a:stretch>
            <a:fillRect/>
          </a:stretch>
        </p:blipFill>
        <p:spPr bwMode="auto">
          <a:xfrm>
            <a:off x="2743200" y="1785926"/>
            <a:ext cx="2400001" cy="1620000"/>
          </a:xfrm>
          <a:prstGeom prst="rect">
            <a:avLst/>
          </a:prstGeom>
          <a:noFill/>
        </p:spPr>
      </p:pic>
      <p:pic>
        <p:nvPicPr>
          <p:cNvPr id="13" name="Picture 8" descr="https://timgsa.baidu.com/timg?image&amp;quality=80&amp;size=b9999_10000&amp;sec=1509466282738&amp;di=8ffe02a3ab91b8c06cd5c7e3f01b45f5&amp;imgtype=0&amp;src=http%3A%2F%2Fwww.mwrf.net%2Fuploadfile%2F2013%2F1029%2F20131029094211254.jpg"/>
          <p:cNvPicPr>
            <a:picLocks noChangeAspect="1" noChangeArrowheads="1"/>
          </p:cNvPicPr>
          <p:nvPr/>
        </p:nvPicPr>
        <p:blipFill>
          <a:blip r:embed="rId3" cstate="print"/>
          <a:srcRect/>
          <a:stretch>
            <a:fillRect/>
          </a:stretch>
        </p:blipFill>
        <p:spPr bwMode="auto">
          <a:xfrm>
            <a:off x="2571736" y="3429003"/>
            <a:ext cx="2571748" cy="3428997"/>
          </a:xfrm>
          <a:prstGeom prst="rect">
            <a:avLst/>
          </a:prstGeom>
          <a:noFill/>
        </p:spPr>
      </p:pic>
      <p:pic>
        <p:nvPicPr>
          <p:cNvPr id="14" name="Picture 10" descr="https://timgsa.baidu.com/timg?image&amp;quality=80&amp;size=b9999_10000&amp;sec=1509466334824&amp;di=2ddd113cb29efa755d111f1b069acbe8&amp;imgtype=0&amp;src=http%3A%2F%2Fwww.51wendang.com%2Fpic%2Fc0726d0488d7561926ed4098%2F2-183-png_6_0_0_89_212_298_132_855_1171.5-414-0-155-414.jpg"/>
          <p:cNvPicPr>
            <a:picLocks noChangeAspect="1" noChangeArrowheads="1"/>
          </p:cNvPicPr>
          <p:nvPr/>
        </p:nvPicPr>
        <p:blipFill>
          <a:blip r:embed="rId4" cstate="print"/>
          <a:srcRect/>
          <a:stretch>
            <a:fillRect/>
          </a:stretch>
        </p:blipFill>
        <p:spPr bwMode="auto">
          <a:xfrm>
            <a:off x="4930517" y="4953000"/>
            <a:ext cx="4137283" cy="18288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0" y="905470"/>
            <a:ext cx="5867400" cy="461665"/>
          </a:xfrm>
          <a:prstGeom prst="rect">
            <a:avLst/>
          </a:prstGeom>
          <a:noFill/>
        </p:spPr>
        <p:txBody>
          <a:bodyPr wrap="square" rtlCol="0">
            <a:spAutoFit/>
          </a:bodyPr>
          <a:lstStyle/>
          <a:p>
            <a:r>
              <a:rPr lang="en-US" altLang="zh-CN" sz="2400" b="1" dirty="0" smtClean="0">
                <a:solidFill>
                  <a:srgbClr val="060606"/>
                </a:solidFill>
                <a:latin typeface="Times New Roman" pitchFamily="18" charset="0"/>
                <a:ea typeface="楷体" pitchFamily="49" charset="-122"/>
              </a:rPr>
              <a:t>Graphene----2010</a:t>
            </a:r>
            <a:r>
              <a:rPr lang="zh-CN" altLang="en-US" sz="2400" b="1" dirty="0" smtClean="0">
                <a:solidFill>
                  <a:srgbClr val="060606"/>
                </a:solidFill>
                <a:latin typeface="Times New Roman" pitchFamily="18" charset="0"/>
                <a:ea typeface="楷体" pitchFamily="49" charset="-122"/>
              </a:rPr>
              <a:t>诺贝尔物理奖</a:t>
            </a:r>
            <a:endParaRPr lang="en-US" altLang="zh-CN" sz="2400" b="1" dirty="0" smtClean="0">
              <a:solidFill>
                <a:srgbClr val="060606"/>
              </a:solidFill>
              <a:latin typeface="Times New Roman" pitchFamily="18" charset="0"/>
              <a:ea typeface="楷体" pitchFamily="49" charset="-122"/>
            </a:endParaRPr>
          </a:p>
        </p:txBody>
      </p:sp>
      <p:pic>
        <p:nvPicPr>
          <p:cNvPr id="123906" name="Picture 2" descr="https://gss3.bdstatic.com/7Po3dSag_xI4khGkpoWK1HF6hhy/baike/w%3D268%3Bg%3D0/sign=1551ce240b24ab18e016e6310dc181f0/b3119313b07eca80220f12e5932397dda14483ad.jpg"/>
          <p:cNvPicPr>
            <a:picLocks noChangeAspect="1" noChangeArrowheads="1"/>
          </p:cNvPicPr>
          <p:nvPr/>
        </p:nvPicPr>
        <p:blipFill>
          <a:blip r:embed="rId2" cstate="print"/>
          <a:srcRect/>
          <a:stretch>
            <a:fillRect/>
          </a:stretch>
        </p:blipFill>
        <p:spPr bwMode="auto">
          <a:xfrm>
            <a:off x="1" y="1371600"/>
            <a:ext cx="2362199" cy="2147454"/>
          </a:xfrm>
          <a:prstGeom prst="ellipse">
            <a:avLst/>
          </a:prstGeom>
          <a:ln>
            <a:noFill/>
          </a:ln>
          <a:effectLst>
            <a:softEdge rad="112500"/>
          </a:effectLst>
        </p:spPr>
      </p:pic>
      <p:pic>
        <p:nvPicPr>
          <p:cNvPr id="123908" name="Picture 4" descr="https://timgsa.baidu.com/timg?image&amp;quality=80&amp;size=b9999_10000&amp;sec=1513099840592&amp;di=c116c1a7046e17c5b33e4a8e7c2e9f95&amp;imgtype=0&amp;src=http%3A%2F%2Fyiqi-oss.oss-cn-hangzhou.aliyuncs.com%2Faliyun%2FUeditor%2FManage%2F2016-09-30%2F20160930-972957241.png"/>
          <p:cNvPicPr>
            <a:picLocks noChangeAspect="1" noChangeArrowheads="1"/>
          </p:cNvPicPr>
          <p:nvPr/>
        </p:nvPicPr>
        <p:blipFill>
          <a:blip r:embed="rId3" cstate="print"/>
          <a:srcRect/>
          <a:stretch>
            <a:fillRect/>
          </a:stretch>
        </p:blipFill>
        <p:spPr bwMode="auto">
          <a:xfrm>
            <a:off x="2438400" y="1600200"/>
            <a:ext cx="4876800" cy="3315741"/>
          </a:xfrm>
          <a:prstGeom prst="rect">
            <a:avLst/>
          </a:prstGeom>
          <a:noFill/>
        </p:spPr>
      </p:pic>
      <p:sp>
        <p:nvSpPr>
          <p:cNvPr id="8" name="TextBox 7"/>
          <p:cNvSpPr txBox="1"/>
          <p:nvPr/>
        </p:nvSpPr>
        <p:spPr>
          <a:xfrm>
            <a:off x="457200" y="5181600"/>
            <a:ext cx="8229600" cy="830997"/>
          </a:xfrm>
          <a:prstGeom prst="rect">
            <a:avLst/>
          </a:prstGeom>
          <a:noFill/>
        </p:spPr>
        <p:txBody>
          <a:bodyPr wrap="square" rtlCol="0">
            <a:spAutoFit/>
          </a:bodyPr>
          <a:lstStyle/>
          <a:p>
            <a:pPr algn="just"/>
            <a:r>
              <a:rPr lang="en-US" altLang="zh-CN" sz="2400" b="1" dirty="0" smtClean="0">
                <a:solidFill>
                  <a:srgbClr val="060606"/>
                </a:solidFill>
                <a:latin typeface="Times New Roman" pitchFamily="18" charset="0"/>
                <a:ea typeface="楷体" pitchFamily="49" charset="-122"/>
              </a:rPr>
              <a:t>Prize motivation: </a:t>
            </a:r>
            <a:r>
              <a:rPr lang="en-US" altLang="zh-CN" sz="2400" dirty="0" smtClean="0">
                <a:solidFill>
                  <a:srgbClr val="060606"/>
                </a:solidFill>
                <a:latin typeface="Times New Roman" pitchFamily="18" charset="0"/>
                <a:ea typeface="楷体" pitchFamily="49" charset="-122"/>
              </a:rPr>
              <a:t>“for groundbreaking experiments regarding the two-dimensional materials graphene”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2" descr="C:\Users\Liu\Desktop\18.png"/>
          <p:cNvPicPr>
            <a:picLocks noChangeAspect="1" noChangeArrowheads="1"/>
          </p:cNvPicPr>
          <p:nvPr/>
        </p:nvPicPr>
        <p:blipFill>
          <a:blip r:embed="rId2" cstate="print"/>
          <a:srcRect/>
          <a:stretch>
            <a:fillRect/>
          </a:stretch>
        </p:blipFill>
        <p:spPr bwMode="auto">
          <a:xfrm>
            <a:off x="0" y="762001"/>
            <a:ext cx="3886200" cy="2303488"/>
          </a:xfrm>
          <a:prstGeom prst="rect">
            <a:avLst/>
          </a:prstGeom>
          <a:noFill/>
        </p:spPr>
      </p:pic>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8" name="矩形 7"/>
          <p:cNvSpPr/>
          <p:nvPr/>
        </p:nvSpPr>
        <p:spPr>
          <a:xfrm>
            <a:off x="0" y="3124200"/>
            <a:ext cx="4395178" cy="369332"/>
          </a:xfrm>
          <a:prstGeom prst="rect">
            <a:avLst/>
          </a:prstGeom>
        </p:spPr>
        <p:txBody>
          <a:bodyPr wrap="none">
            <a:spAutoFit/>
          </a:bodyPr>
          <a:lstStyle/>
          <a:p>
            <a:r>
              <a:rPr lang="en-US" altLang="zh-CN" dirty="0" smtClean="0"/>
              <a:t>PHYSICAL  REVIEW B, 50 (1994) 14916</a:t>
            </a:r>
            <a:endParaRPr lang="zh-CN" altLang="en-US" dirty="0"/>
          </a:p>
        </p:txBody>
      </p:sp>
      <p:pic>
        <p:nvPicPr>
          <p:cNvPr id="211971" name="Picture 3" descr="C:\Users\Liu\Desktop\19.png"/>
          <p:cNvPicPr>
            <a:picLocks noChangeAspect="1" noChangeArrowheads="1"/>
          </p:cNvPicPr>
          <p:nvPr/>
        </p:nvPicPr>
        <p:blipFill>
          <a:blip r:embed="rId3" cstate="print"/>
          <a:srcRect/>
          <a:stretch>
            <a:fillRect/>
          </a:stretch>
        </p:blipFill>
        <p:spPr bwMode="auto">
          <a:xfrm>
            <a:off x="228600" y="3429000"/>
            <a:ext cx="3886200" cy="2859437"/>
          </a:xfrm>
          <a:prstGeom prst="rect">
            <a:avLst/>
          </a:prstGeom>
          <a:noFill/>
        </p:spPr>
      </p:pic>
      <p:sp>
        <p:nvSpPr>
          <p:cNvPr id="9" name="矩形 8"/>
          <p:cNvSpPr/>
          <p:nvPr/>
        </p:nvSpPr>
        <p:spPr>
          <a:xfrm>
            <a:off x="0" y="6324600"/>
            <a:ext cx="4572000" cy="369332"/>
          </a:xfrm>
          <a:prstGeom prst="rect">
            <a:avLst/>
          </a:prstGeom>
        </p:spPr>
        <p:txBody>
          <a:bodyPr>
            <a:spAutoFit/>
          </a:bodyPr>
          <a:lstStyle/>
          <a:p>
            <a:r>
              <a:rPr lang="en-US" altLang="zh-CN" dirty="0" smtClean="0"/>
              <a:t>PHYSICAL REVIEW B 72, 195426 (2005)</a:t>
            </a:r>
            <a:endParaRPr lang="zh-CN" altLang="en-US" dirty="0"/>
          </a:p>
        </p:txBody>
      </p:sp>
      <p:pic>
        <p:nvPicPr>
          <p:cNvPr id="211972" name="Picture 4" descr="C:\Users\Liu\Desktop\20.png"/>
          <p:cNvPicPr>
            <a:picLocks noChangeAspect="1" noChangeArrowheads="1"/>
          </p:cNvPicPr>
          <p:nvPr/>
        </p:nvPicPr>
        <p:blipFill>
          <a:blip r:embed="rId4" cstate="print"/>
          <a:srcRect/>
          <a:stretch>
            <a:fillRect/>
          </a:stretch>
        </p:blipFill>
        <p:spPr bwMode="auto">
          <a:xfrm>
            <a:off x="4572000" y="914400"/>
            <a:ext cx="4038600" cy="5093831"/>
          </a:xfrm>
          <a:prstGeom prst="rect">
            <a:avLst/>
          </a:prstGeom>
          <a:noFill/>
        </p:spPr>
      </p:pic>
      <p:sp>
        <p:nvSpPr>
          <p:cNvPr id="11" name="矩形 10"/>
          <p:cNvSpPr/>
          <p:nvPr/>
        </p:nvSpPr>
        <p:spPr>
          <a:xfrm>
            <a:off x="4572000" y="6211669"/>
            <a:ext cx="4572000" cy="369332"/>
          </a:xfrm>
          <a:prstGeom prst="rect">
            <a:avLst/>
          </a:prstGeom>
        </p:spPr>
        <p:txBody>
          <a:bodyPr>
            <a:spAutoFit/>
          </a:bodyPr>
          <a:lstStyle/>
          <a:p>
            <a:r>
              <a:rPr lang="en-US" altLang="zh-CN" dirty="0" smtClean="0"/>
              <a:t>PHYSICAL REVIEW B 76, 075131 (2007)</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pic>
        <p:nvPicPr>
          <p:cNvPr id="210945" name="Picture 1" descr="C:\Users\Liu\Desktop\21.png"/>
          <p:cNvPicPr>
            <a:picLocks noChangeAspect="1" noChangeArrowheads="1"/>
          </p:cNvPicPr>
          <p:nvPr/>
        </p:nvPicPr>
        <p:blipFill>
          <a:blip r:embed="rId2" cstate="print"/>
          <a:srcRect/>
          <a:stretch>
            <a:fillRect/>
          </a:stretch>
        </p:blipFill>
        <p:spPr bwMode="auto">
          <a:xfrm>
            <a:off x="2895600" y="990600"/>
            <a:ext cx="5747933" cy="3810000"/>
          </a:xfrm>
          <a:prstGeom prst="rect">
            <a:avLst/>
          </a:prstGeom>
          <a:noFill/>
        </p:spPr>
      </p:pic>
      <p:pic>
        <p:nvPicPr>
          <p:cNvPr id="210946" name="Picture 2" descr="C:\Users\Liu\Desktop\22.png"/>
          <p:cNvPicPr>
            <a:picLocks noChangeAspect="1" noChangeArrowheads="1"/>
          </p:cNvPicPr>
          <p:nvPr/>
        </p:nvPicPr>
        <p:blipFill>
          <a:blip r:embed="rId3" cstate="print"/>
          <a:srcRect/>
          <a:stretch>
            <a:fillRect/>
          </a:stretch>
        </p:blipFill>
        <p:spPr bwMode="auto">
          <a:xfrm>
            <a:off x="533400" y="990600"/>
            <a:ext cx="2280308" cy="5105400"/>
          </a:xfrm>
          <a:prstGeom prst="rect">
            <a:avLst/>
          </a:prstGeom>
          <a:noFill/>
        </p:spPr>
      </p:pic>
      <p:sp>
        <p:nvSpPr>
          <p:cNvPr id="8" name="矩形 7"/>
          <p:cNvSpPr/>
          <p:nvPr/>
        </p:nvSpPr>
        <p:spPr>
          <a:xfrm>
            <a:off x="4495800" y="5257800"/>
            <a:ext cx="2702406" cy="369332"/>
          </a:xfrm>
          <a:prstGeom prst="rect">
            <a:avLst/>
          </a:prstGeom>
        </p:spPr>
        <p:txBody>
          <a:bodyPr wrap="none">
            <a:spAutoFit/>
          </a:bodyPr>
          <a:lstStyle/>
          <a:p>
            <a:r>
              <a:rPr lang="en-US" altLang="zh-CN" dirty="0" smtClean="0"/>
              <a:t>PRL 102, 236804 (2009)</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descr="C:\Users\Liu\Desktop\23.png"/>
          <p:cNvPicPr>
            <a:picLocks noChangeAspect="1" noChangeArrowheads="1"/>
          </p:cNvPicPr>
          <p:nvPr/>
        </p:nvPicPr>
        <p:blipFill>
          <a:blip r:embed="rId2" cstate="print"/>
          <a:srcRect/>
          <a:stretch>
            <a:fillRect/>
          </a:stretch>
        </p:blipFill>
        <p:spPr bwMode="auto">
          <a:xfrm>
            <a:off x="1295400" y="838200"/>
            <a:ext cx="5999163" cy="4946521"/>
          </a:xfrm>
          <a:prstGeom prst="rect">
            <a:avLst/>
          </a:prstGeom>
          <a:noFill/>
        </p:spPr>
      </p:pic>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矩形 5"/>
          <p:cNvSpPr/>
          <p:nvPr/>
        </p:nvSpPr>
        <p:spPr>
          <a:xfrm>
            <a:off x="1828800" y="5791200"/>
            <a:ext cx="3813865" cy="369332"/>
          </a:xfrm>
          <a:prstGeom prst="rect">
            <a:avLst/>
          </a:prstGeom>
        </p:spPr>
        <p:txBody>
          <a:bodyPr wrap="none">
            <a:spAutoFit/>
          </a:bodyPr>
          <a:lstStyle/>
          <a:p>
            <a:r>
              <a:rPr lang="fr-FR" altLang="zh-CN" dirty="0" smtClean="0"/>
              <a:t>Appl. Phys. Lett. 97, 223109 (2010)</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pic>
        <p:nvPicPr>
          <p:cNvPr id="235522" name="Picture 2" descr="C:\Users\Liu\Desktop\24.png"/>
          <p:cNvPicPr>
            <a:picLocks noChangeAspect="1" noChangeArrowheads="1"/>
          </p:cNvPicPr>
          <p:nvPr/>
        </p:nvPicPr>
        <p:blipFill>
          <a:blip r:embed="rId2" cstate="print"/>
          <a:srcRect/>
          <a:stretch>
            <a:fillRect/>
          </a:stretch>
        </p:blipFill>
        <p:spPr bwMode="auto">
          <a:xfrm>
            <a:off x="0" y="1143000"/>
            <a:ext cx="4419600" cy="4271339"/>
          </a:xfrm>
          <a:prstGeom prst="rect">
            <a:avLst/>
          </a:prstGeom>
          <a:noFill/>
        </p:spPr>
      </p:pic>
      <p:sp>
        <p:nvSpPr>
          <p:cNvPr id="6" name="矩形 5"/>
          <p:cNvSpPr/>
          <p:nvPr/>
        </p:nvSpPr>
        <p:spPr>
          <a:xfrm>
            <a:off x="990600" y="5638800"/>
            <a:ext cx="2702406" cy="369332"/>
          </a:xfrm>
          <a:prstGeom prst="rect">
            <a:avLst/>
          </a:prstGeom>
        </p:spPr>
        <p:txBody>
          <a:bodyPr wrap="none">
            <a:spAutoFit/>
          </a:bodyPr>
          <a:lstStyle/>
          <a:p>
            <a:r>
              <a:rPr lang="en-US" altLang="zh-CN" dirty="0" smtClean="0"/>
              <a:t>PRL 108, 155501 (2012)</a:t>
            </a:r>
            <a:endParaRPr lang="zh-CN" altLang="en-US" dirty="0"/>
          </a:p>
        </p:txBody>
      </p:sp>
      <p:pic>
        <p:nvPicPr>
          <p:cNvPr id="235523" name="Picture 3" descr="C:\Users\Liu\Desktop\25.png"/>
          <p:cNvPicPr>
            <a:picLocks noChangeAspect="1" noChangeArrowheads="1"/>
          </p:cNvPicPr>
          <p:nvPr/>
        </p:nvPicPr>
        <p:blipFill>
          <a:blip r:embed="rId3" cstate="print"/>
          <a:srcRect/>
          <a:stretch>
            <a:fillRect/>
          </a:stretch>
        </p:blipFill>
        <p:spPr bwMode="auto">
          <a:xfrm>
            <a:off x="4876800" y="914400"/>
            <a:ext cx="3987643" cy="5503863"/>
          </a:xfrm>
          <a:prstGeom prst="rect">
            <a:avLst/>
          </a:prstGeom>
          <a:noFill/>
        </p:spPr>
      </p:pic>
      <p:sp>
        <p:nvSpPr>
          <p:cNvPr id="8" name="矩形 7"/>
          <p:cNvSpPr/>
          <p:nvPr/>
        </p:nvSpPr>
        <p:spPr>
          <a:xfrm>
            <a:off x="5715000" y="6488668"/>
            <a:ext cx="2702406" cy="369332"/>
          </a:xfrm>
          <a:prstGeom prst="rect">
            <a:avLst/>
          </a:prstGeom>
        </p:spPr>
        <p:txBody>
          <a:bodyPr wrap="none">
            <a:spAutoFit/>
          </a:bodyPr>
          <a:lstStyle/>
          <a:p>
            <a:r>
              <a:rPr lang="en-US" altLang="zh-CN" dirty="0" smtClean="0"/>
              <a:t>PRL 109, 056804 (2012)</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381000" y="1190685"/>
            <a:ext cx="8458200" cy="4524315"/>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第一性原理方法</a:t>
            </a:r>
            <a:r>
              <a:rPr lang="en-US" altLang="zh-CN" sz="2400" b="1" dirty="0" smtClean="0">
                <a:solidFill>
                  <a:srgbClr val="060606"/>
                </a:solidFill>
                <a:latin typeface="Times New Roman" pitchFamily="18" charset="0"/>
                <a:ea typeface="楷体" pitchFamily="49" charset="-122"/>
              </a:rPr>
              <a:t>:</a:t>
            </a:r>
          </a:p>
          <a:p>
            <a:r>
              <a:rPr lang="zh-CN" altLang="en-US" sz="2400" b="1" dirty="0" smtClean="0">
                <a:solidFill>
                  <a:srgbClr val="060606"/>
                </a:solidFill>
                <a:latin typeface="Times New Roman" pitchFamily="18" charset="0"/>
                <a:ea typeface="楷体" pitchFamily="49" charset="-122"/>
              </a:rPr>
              <a:t>第一性原理方法</a:t>
            </a:r>
            <a:r>
              <a:rPr lang="en-US" altLang="zh-CN" sz="2400" b="1" dirty="0" smtClean="0">
                <a:solidFill>
                  <a:srgbClr val="060606"/>
                </a:solidFill>
                <a:latin typeface="Times New Roman" pitchFamily="18" charset="0"/>
                <a:ea typeface="楷体" pitchFamily="49" charset="-122"/>
              </a:rPr>
              <a:t>(First-principles methods):</a:t>
            </a:r>
            <a:r>
              <a:rPr lang="zh-CN" altLang="en-US" sz="2400" b="1" dirty="0" smtClean="0">
                <a:solidFill>
                  <a:srgbClr val="060606"/>
                </a:solidFill>
                <a:latin typeface="Times New Roman" pitchFamily="18" charset="0"/>
                <a:ea typeface="楷体" pitchFamily="49" charset="-122"/>
              </a:rPr>
              <a:t>从量子力学出发，通过数值求解</a:t>
            </a:r>
            <a:r>
              <a:rPr lang="en-US" altLang="zh-CN" sz="2400" b="1" dirty="0" smtClean="0">
                <a:solidFill>
                  <a:srgbClr val="060606"/>
                </a:solidFill>
                <a:latin typeface="Times New Roman" pitchFamily="18" charset="0"/>
                <a:ea typeface="楷体" pitchFamily="49" charset="-122"/>
              </a:rPr>
              <a:t>Schrodinger</a:t>
            </a:r>
            <a:r>
              <a:rPr lang="zh-CN" altLang="en-US" sz="2400" b="1" dirty="0" smtClean="0">
                <a:solidFill>
                  <a:srgbClr val="060606"/>
                </a:solidFill>
                <a:latin typeface="Times New Roman" pitchFamily="18" charset="0"/>
                <a:ea typeface="楷体" pitchFamily="49" charset="-122"/>
              </a:rPr>
              <a:t>方程，计算材料性质。</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pPr marL="342900" indent="-342900">
              <a:buFont typeface="Wingdings" pitchFamily="2" charset="2"/>
              <a:buChar char="Ø"/>
            </a:pPr>
            <a:r>
              <a:rPr lang="zh-CN" altLang="en-US" sz="2400" b="1" dirty="0" smtClean="0">
                <a:solidFill>
                  <a:srgbClr val="060606"/>
                </a:solidFill>
                <a:latin typeface="Times New Roman" pitchFamily="18" charset="0"/>
                <a:ea typeface="楷体" pitchFamily="49" charset="-122"/>
              </a:rPr>
              <a:t>优点</a:t>
            </a:r>
            <a:r>
              <a:rPr lang="en-US" altLang="zh-CN" sz="2400" b="1" dirty="0" smtClean="0">
                <a:solidFill>
                  <a:srgbClr val="060606"/>
                </a:solidFill>
                <a:latin typeface="Times New Roman" pitchFamily="18" charset="0"/>
                <a:ea typeface="楷体" pitchFamily="49" charset="-122"/>
                <a:sym typeface="Wingdings" pitchFamily="2" charset="2"/>
              </a:rPr>
              <a:t>(1) </a:t>
            </a:r>
            <a:r>
              <a:rPr lang="zh-CN" altLang="en-US" sz="2400" b="1" dirty="0" smtClean="0">
                <a:solidFill>
                  <a:srgbClr val="060606"/>
                </a:solidFill>
                <a:latin typeface="Times New Roman" pitchFamily="18" charset="0"/>
                <a:ea typeface="楷体" pitchFamily="49" charset="-122"/>
                <a:sym typeface="Wingdings" pitchFamily="2" charset="2"/>
              </a:rPr>
              <a:t>可以给出电子和结构</a:t>
            </a:r>
            <a:r>
              <a:rPr lang="en-US" altLang="zh-CN" sz="2400" b="1" dirty="0" smtClean="0">
                <a:solidFill>
                  <a:srgbClr val="060606"/>
                </a:solidFill>
                <a:latin typeface="Times New Roman" pitchFamily="18" charset="0"/>
                <a:ea typeface="楷体" pitchFamily="49" charset="-122"/>
                <a:sym typeface="Wingdings" pitchFamily="2" charset="2"/>
              </a:rPr>
              <a:t>/</a:t>
            </a:r>
            <a:r>
              <a:rPr lang="zh-CN" altLang="en-US" sz="2400" b="1" dirty="0" smtClean="0">
                <a:solidFill>
                  <a:srgbClr val="060606"/>
                </a:solidFill>
                <a:latin typeface="Times New Roman" pitchFamily="18" charset="0"/>
                <a:ea typeface="楷体" pitchFamily="49" charset="-122"/>
                <a:sym typeface="Wingdings" pitchFamily="2" charset="2"/>
              </a:rPr>
              <a:t>力学行为的信息；</a:t>
            </a:r>
            <a:endParaRPr lang="en-US" altLang="zh-CN" sz="2400" b="1" dirty="0" smtClean="0">
              <a:solidFill>
                <a:srgbClr val="060606"/>
              </a:solidFill>
              <a:latin typeface="Times New Roman" pitchFamily="18" charset="0"/>
              <a:ea typeface="楷体" pitchFamily="49" charset="-122"/>
              <a:sym typeface="Wingdings" pitchFamily="2" charset="2"/>
            </a:endParaRPr>
          </a:p>
          <a:p>
            <a:pPr marL="342900" indent="-342900">
              <a:buFont typeface="Wingdings" pitchFamily="2" charset="2"/>
              <a:buChar char="Ø"/>
            </a:pPr>
            <a:r>
              <a:rPr lang="zh-CN" altLang="en-US" sz="2400" b="1" dirty="0" smtClean="0">
                <a:solidFill>
                  <a:srgbClr val="060606"/>
                </a:solidFill>
                <a:latin typeface="Times New Roman" pitchFamily="18" charset="0"/>
                <a:ea typeface="楷体" pitchFamily="49" charset="-122"/>
                <a:sym typeface="Wingdings" pitchFamily="2" charset="2"/>
              </a:rPr>
              <a:t>可以描述化学键的断裂和重组，或电子的重排</a:t>
            </a:r>
            <a:r>
              <a:rPr lang="en-US" altLang="zh-CN" sz="2400" b="1" dirty="0" smtClean="0">
                <a:solidFill>
                  <a:srgbClr val="060606"/>
                </a:solidFill>
                <a:latin typeface="Times New Roman" pitchFamily="18" charset="0"/>
                <a:ea typeface="楷体" pitchFamily="49" charset="-122"/>
                <a:sym typeface="Wingdings" pitchFamily="2" charset="2"/>
              </a:rPr>
              <a:t>(</a:t>
            </a:r>
            <a:r>
              <a:rPr lang="zh-CN" altLang="en-US" sz="2400" b="1" dirty="0" smtClean="0">
                <a:solidFill>
                  <a:srgbClr val="060606"/>
                </a:solidFill>
                <a:latin typeface="Times New Roman" pitchFamily="18" charset="0"/>
                <a:ea typeface="楷体" pitchFamily="49" charset="-122"/>
                <a:sym typeface="Wingdings" pitchFamily="2" charset="2"/>
              </a:rPr>
              <a:t>如化学反应</a:t>
            </a:r>
            <a:r>
              <a:rPr lang="en-US" altLang="zh-CN" sz="2400" b="1" dirty="0" smtClean="0">
                <a:solidFill>
                  <a:srgbClr val="060606"/>
                </a:solidFill>
                <a:latin typeface="Times New Roman" pitchFamily="18" charset="0"/>
                <a:ea typeface="楷体" pitchFamily="49" charset="-122"/>
                <a:sym typeface="Wingdings" pitchFamily="2" charset="2"/>
              </a:rPr>
              <a:t>)</a:t>
            </a:r>
          </a:p>
          <a:p>
            <a:pPr marL="342900" indent="-342900">
              <a:buFont typeface="Wingdings" pitchFamily="2" charset="2"/>
              <a:buChar char="Ø"/>
            </a:pPr>
            <a:r>
              <a:rPr lang="zh-CN" altLang="en-US" sz="2400" b="1" dirty="0" smtClean="0">
                <a:solidFill>
                  <a:srgbClr val="060606"/>
                </a:solidFill>
                <a:latin typeface="Times New Roman" pitchFamily="18" charset="0"/>
                <a:ea typeface="楷体" pitchFamily="49" charset="-122"/>
                <a:sym typeface="Wingdings" pitchFamily="2" charset="2"/>
              </a:rPr>
              <a:t>原则上，只需要原子的种类和坐标作为输入就可以精确计算材料的性质</a:t>
            </a:r>
            <a:endParaRPr lang="en-US" altLang="zh-CN" sz="2400" b="1" dirty="0" smtClean="0">
              <a:solidFill>
                <a:srgbClr val="060606"/>
              </a:solidFill>
              <a:latin typeface="Times New Roman" pitchFamily="18" charset="0"/>
              <a:ea typeface="楷体" pitchFamily="49" charset="-122"/>
              <a:sym typeface="Wingdings" pitchFamily="2" charset="2"/>
            </a:endParaRPr>
          </a:p>
          <a:p>
            <a:pPr marL="342900" indent="-342900"/>
            <a:endParaRPr lang="en-US" altLang="zh-CN" sz="2400" b="1" dirty="0" smtClean="0">
              <a:solidFill>
                <a:srgbClr val="060606"/>
              </a:solidFill>
              <a:latin typeface="Times New Roman" pitchFamily="18" charset="0"/>
              <a:ea typeface="楷体" pitchFamily="49" charset="-122"/>
              <a:sym typeface="Wingdings" pitchFamily="2" charset="2"/>
            </a:endParaRPr>
          </a:p>
          <a:p>
            <a:pPr marL="342900" indent="-342900">
              <a:buFont typeface="Arial" pitchFamily="34" charset="0"/>
              <a:buChar char="•"/>
            </a:pPr>
            <a:r>
              <a:rPr lang="zh-CN" altLang="en-US" sz="2400" b="1" dirty="0" smtClean="0">
                <a:solidFill>
                  <a:srgbClr val="060606"/>
                </a:solidFill>
                <a:latin typeface="Times New Roman" pitchFamily="18" charset="0"/>
                <a:ea typeface="楷体" pitchFamily="49" charset="-122"/>
                <a:sym typeface="Wingdings" pitchFamily="2" charset="2"/>
              </a:rPr>
              <a:t>缺点</a:t>
            </a:r>
            <a:r>
              <a:rPr lang="en-US" altLang="zh-CN" sz="2400" b="1" dirty="0" smtClean="0">
                <a:solidFill>
                  <a:srgbClr val="060606"/>
                </a:solidFill>
                <a:latin typeface="Times New Roman" pitchFamily="18" charset="0"/>
                <a:ea typeface="楷体" pitchFamily="49" charset="-122"/>
                <a:sym typeface="Wingdings" pitchFamily="2" charset="2"/>
              </a:rPr>
              <a:t>(1) </a:t>
            </a:r>
            <a:r>
              <a:rPr lang="zh-CN" altLang="en-US" sz="2400" b="1" dirty="0" smtClean="0">
                <a:solidFill>
                  <a:srgbClr val="060606"/>
                </a:solidFill>
                <a:latin typeface="Times New Roman" pitchFamily="18" charset="0"/>
                <a:ea typeface="楷体" pitchFamily="49" charset="-122"/>
                <a:sym typeface="Wingdings" pitchFamily="2" charset="2"/>
              </a:rPr>
              <a:t>数值计算的计算量很大</a:t>
            </a:r>
            <a:endParaRPr lang="en-US" altLang="zh-CN" sz="2400" b="1" dirty="0" smtClean="0">
              <a:solidFill>
                <a:srgbClr val="060606"/>
              </a:solidFill>
              <a:latin typeface="Times New Roman" pitchFamily="18" charset="0"/>
              <a:ea typeface="楷体" pitchFamily="49" charset="-122"/>
              <a:sym typeface="Wingdings" pitchFamily="2" charset="2"/>
            </a:endParaRPr>
          </a:p>
          <a:p>
            <a:pPr marL="342900" indent="-342900">
              <a:buFont typeface="Arial" pitchFamily="34" charset="0"/>
              <a:buChar char="•"/>
            </a:pPr>
            <a:r>
              <a:rPr lang="zh-CN" altLang="en-US" sz="2400" b="1" dirty="0" smtClean="0">
                <a:solidFill>
                  <a:srgbClr val="060606"/>
                </a:solidFill>
                <a:latin typeface="Times New Roman" pitchFamily="18" charset="0"/>
                <a:ea typeface="楷体" pitchFamily="49" charset="-122"/>
                <a:sym typeface="Wingdings" pitchFamily="2" charset="2"/>
              </a:rPr>
              <a:t>只限于研究较小尺寸的尺寸体系</a:t>
            </a:r>
            <a:r>
              <a:rPr lang="en-US" altLang="zh-CN" sz="2400" b="1" dirty="0" smtClean="0">
                <a:solidFill>
                  <a:srgbClr val="060606"/>
                </a:solidFill>
                <a:latin typeface="Times New Roman" pitchFamily="18" charset="0"/>
                <a:ea typeface="楷体" pitchFamily="49" charset="-122"/>
                <a:sym typeface="Wingdings" pitchFamily="2" charset="2"/>
              </a:rPr>
              <a:t>(</a:t>
            </a:r>
            <a:r>
              <a:rPr lang="zh-CN" altLang="en-US" sz="2400" b="1" dirty="0" smtClean="0">
                <a:solidFill>
                  <a:srgbClr val="060606"/>
                </a:solidFill>
                <a:latin typeface="Times New Roman" pitchFamily="18" charset="0"/>
                <a:ea typeface="楷体" pitchFamily="49" charset="-122"/>
                <a:sym typeface="Wingdings" pitchFamily="2" charset="2"/>
              </a:rPr>
              <a:t>数百个原子以内</a:t>
            </a:r>
            <a:r>
              <a:rPr lang="en-US" altLang="zh-CN" sz="2400" b="1" dirty="0" smtClean="0">
                <a:solidFill>
                  <a:srgbClr val="060606"/>
                </a:solidFill>
                <a:latin typeface="Times New Roman" pitchFamily="18" charset="0"/>
                <a:ea typeface="楷体" pitchFamily="49" charset="-122"/>
                <a:sym typeface="Wingdings" pitchFamily="2" charset="2"/>
              </a:rPr>
              <a:t>)</a:t>
            </a:r>
            <a:r>
              <a:rPr lang="zh-CN" altLang="en-US" sz="2400" b="1" dirty="0" smtClean="0">
                <a:solidFill>
                  <a:srgbClr val="060606"/>
                </a:solidFill>
                <a:latin typeface="Times New Roman" pitchFamily="18" charset="0"/>
                <a:ea typeface="楷体" pitchFamily="49" charset="-122"/>
                <a:sym typeface="Wingdings" pitchFamily="2" charset="2"/>
              </a:rPr>
              <a:t>和瞬时现象</a:t>
            </a:r>
            <a:r>
              <a:rPr lang="en-US" altLang="zh-CN" sz="2400" b="1" dirty="0" smtClean="0">
                <a:solidFill>
                  <a:srgbClr val="060606"/>
                </a:solidFill>
                <a:latin typeface="Times New Roman" pitchFamily="18" charset="0"/>
                <a:ea typeface="楷体" pitchFamily="49" charset="-122"/>
                <a:sym typeface="Wingdings" pitchFamily="2" charset="2"/>
              </a:rPr>
              <a:t>(</a:t>
            </a:r>
            <a:r>
              <a:rPr lang="zh-CN" altLang="en-US" sz="2400" b="1" dirty="0" smtClean="0">
                <a:solidFill>
                  <a:srgbClr val="060606"/>
                </a:solidFill>
                <a:latin typeface="Times New Roman" pitchFamily="18" charset="0"/>
                <a:ea typeface="楷体" pitchFamily="49" charset="-122"/>
                <a:sym typeface="Wingdings" pitchFamily="2" charset="2"/>
              </a:rPr>
              <a:t>数十</a:t>
            </a:r>
            <a:r>
              <a:rPr lang="en-US" altLang="zh-CN" sz="2400" b="1" dirty="0" err="1" smtClean="0">
                <a:solidFill>
                  <a:srgbClr val="060606"/>
                </a:solidFill>
                <a:latin typeface="Times New Roman" pitchFamily="18" charset="0"/>
                <a:ea typeface="楷体" pitchFamily="49" charset="-122"/>
                <a:sym typeface="Wingdings" pitchFamily="2" charset="2"/>
              </a:rPr>
              <a:t>ps</a:t>
            </a:r>
            <a:r>
              <a:rPr lang="en-US" altLang="zh-CN" sz="2400" b="1" dirty="0" smtClean="0">
                <a:solidFill>
                  <a:srgbClr val="060606"/>
                </a:solidFill>
                <a:latin typeface="Times New Roman" pitchFamily="18" charset="0"/>
                <a:ea typeface="楷体" pitchFamily="49" charset="-122"/>
                <a:sym typeface="Wingdings" pitchFamily="2" charset="2"/>
              </a:rPr>
              <a:t>)</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228600" y="1030069"/>
            <a:ext cx="8686800" cy="830997"/>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材料模拟的多尺度处理方案</a:t>
            </a:r>
            <a:endParaRPr lang="en-US" altLang="zh-CN" sz="2400" b="1" dirty="0" smtClean="0">
              <a:solidFill>
                <a:srgbClr val="060606"/>
              </a:solidFill>
              <a:latin typeface="Times New Roman" pitchFamily="18" charset="0"/>
              <a:ea typeface="楷体" pitchFamily="49" charset="-122"/>
            </a:endParaRPr>
          </a:p>
          <a:p>
            <a:r>
              <a:rPr lang="zh-CN" altLang="en-US" sz="2400" b="1" dirty="0" smtClean="0">
                <a:solidFill>
                  <a:srgbClr val="060606"/>
                </a:solidFill>
                <a:latin typeface="Times New Roman" pitchFamily="18" charset="0"/>
                <a:ea typeface="楷体" pitchFamily="49" charset="-122"/>
              </a:rPr>
              <a:t>第一性原理方法         分子动力学        介观方法        连续体方法</a:t>
            </a:r>
            <a:endParaRPr lang="en-US" altLang="zh-CN" sz="2400" b="1" dirty="0" smtClean="0">
              <a:solidFill>
                <a:srgbClr val="060606"/>
              </a:solidFill>
              <a:latin typeface="Times New Roman" pitchFamily="18" charset="0"/>
              <a:ea typeface="楷体" pitchFamily="49" charset="-122"/>
            </a:endParaRPr>
          </a:p>
        </p:txBody>
      </p:sp>
      <p:sp>
        <p:nvSpPr>
          <p:cNvPr id="8" name="平行四边形 7"/>
          <p:cNvSpPr/>
          <p:nvPr/>
        </p:nvSpPr>
        <p:spPr>
          <a:xfrm>
            <a:off x="1819236" y="2309318"/>
            <a:ext cx="1714512" cy="500066"/>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0606"/>
              </a:solidFill>
              <a:latin typeface="Times New Roman" pitchFamily="18" charset="0"/>
              <a:cs typeface="Times New Roman" pitchFamily="18" charset="0"/>
            </a:endParaRPr>
          </a:p>
        </p:txBody>
      </p:sp>
      <p:sp>
        <p:nvSpPr>
          <p:cNvPr id="9" name="TextBox 8"/>
          <p:cNvSpPr txBox="1"/>
          <p:nvPr/>
        </p:nvSpPr>
        <p:spPr>
          <a:xfrm>
            <a:off x="2247864" y="2368614"/>
            <a:ext cx="889987"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Physics</a:t>
            </a:r>
            <a:endParaRPr lang="zh-CN" altLang="en-US" dirty="0">
              <a:solidFill>
                <a:srgbClr val="060606"/>
              </a:solidFill>
              <a:latin typeface="Times New Roman" pitchFamily="18" charset="0"/>
              <a:cs typeface="Times New Roman" pitchFamily="18" charset="0"/>
            </a:endParaRPr>
          </a:p>
        </p:txBody>
      </p:sp>
      <p:sp>
        <p:nvSpPr>
          <p:cNvPr id="10" name="平行四边形 9"/>
          <p:cNvSpPr/>
          <p:nvPr/>
        </p:nvSpPr>
        <p:spPr>
          <a:xfrm>
            <a:off x="3105120" y="2595070"/>
            <a:ext cx="1714512" cy="500066"/>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0606"/>
              </a:solidFill>
              <a:latin typeface="Times New Roman" pitchFamily="18" charset="0"/>
              <a:cs typeface="Times New Roman" pitchFamily="18" charset="0"/>
            </a:endParaRPr>
          </a:p>
        </p:txBody>
      </p:sp>
      <p:sp>
        <p:nvSpPr>
          <p:cNvPr id="11" name="TextBox 10"/>
          <p:cNvSpPr txBox="1"/>
          <p:nvPr/>
        </p:nvSpPr>
        <p:spPr>
          <a:xfrm>
            <a:off x="3537885" y="2654366"/>
            <a:ext cx="1146468"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Chemistry</a:t>
            </a:r>
            <a:endParaRPr lang="zh-CN" altLang="en-US" dirty="0">
              <a:solidFill>
                <a:srgbClr val="060606"/>
              </a:solidFill>
              <a:latin typeface="Times New Roman" pitchFamily="18" charset="0"/>
              <a:cs typeface="Times New Roman" pitchFamily="18" charset="0"/>
            </a:endParaRPr>
          </a:p>
        </p:txBody>
      </p:sp>
      <p:sp>
        <p:nvSpPr>
          <p:cNvPr id="12" name="平行四边形 11"/>
          <p:cNvSpPr/>
          <p:nvPr/>
        </p:nvSpPr>
        <p:spPr>
          <a:xfrm>
            <a:off x="4391004" y="2880822"/>
            <a:ext cx="1714512" cy="500066"/>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0606"/>
              </a:solidFill>
              <a:latin typeface="Times New Roman" pitchFamily="18" charset="0"/>
              <a:cs typeface="Times New Roman" pitchFamily="18" charset="0"/>
            </a:endParaRPr>
          </a:p>
        </p:txBody>
      </p:sp>
      <p:sp>
        <p:nvSpPr>
          <p:cNvPr id="13" name="TextBox 12"/>
          <p:cNvSpPr txBox="1"/>
          <p:nvPr/>
        </p:nvSpPr>
        <p:spPr>
          <a:xfrm>
            <a:off x="4687531" y="2940118"/>
            <a:ext cx="1313180"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Engineering</a:t>
            </a:r>
            <a:endParaRPr lang="zh-CN" altLang="en-US" dirty="0">
              <a:solidFill>
                <a:srgbClr val="060606"/>
              </a:solidFill>
              <a:latin typeface="Times New Roman" pitchFamily="18" charset="0"/>
              <a:cs typeface="Times New Roman" pitchFamily="18" charset="0"/>
            </a:endParaRPr>
          </a:p>
        </p:txBody>
      </p:sp>
      <p:sp>
        <p:nvSpPr>
          <p:cNvPr id="14" name="平行四边形 13"/>
          <p:cNvSpPr/>
          <p:nvPr/>
        </p:nvSpPr>
        <p:spPr>
          <a:xfrm>
            <a:off x="5676888" y="3166574"/>
            <a:ext cx="1714512" cy="500066"/>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0606"/>
              </a:solidFill>
              <a:latin typeface="Times New Roman" pitchFamily="18" charset="0"/>
              <a:cs typeface="Times New Roman" pitchFamily="18" charset="0"/>
            </a:endParaRPr>
          </a:p>
        </p:txBody>
      </p:sp>
      <p:sp>
        <p:nvSpPr>
          <p:cNvPr id="15" name="TextBox 14"/>
          <p:cNvSpPr txBox="1"/>
          <p:nvPr/>
        </p:nvSpPr>
        <p:spPr>
          <a:xfrm>
            <a:off x="6174286" y="3238012"/>
            <a:ext cx="788486"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Macro</a:t>
            </a:r>
            <a:endParaRPr lang="zh-CN" altLang="en-US" dirty="0">
              <a:solidFill>
                <a:srgbClr val="060606"/>
              </a:solidFill>
              <a:latin typeface="Times New Roman" pitchFamily="18" charset="0"/>
              <a:cs typeface="Times New Roman" pitchFamily="18" charset="0"/>
            </a:endParaRPr>
          </a:p>
        </p:txBody>
      </p:sp>
      <p:sp>
        <p:nvSpPr>
          <p:cNvPr id="16" name="TextBox 15"/>
          <p:cNvSpPr txBox="1"/>
          <p:nvPr/>
        </p:nvSpPr>
        <p:spPr>
          <a:xfrm>
            <a:off x="1747798" y="3082994"/>
            <a:ext cx="883575"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Models</a:t>
            </a:r>
            <a:endParaRPr lang="zh-CN" altLang="en-US" dirty="0">
              <a:solidFill>
                <a:srgbClr val="060606"/>
              </a:solidFill>
              <a:latin typeface="Times New Roman" pitchFamily="18" charset="0"/>
              <a:cs typeface="Times New Roman" pitchFamily="18" charset="0"/>
            </a:endParaRPr>
          </a:p>
        </p:txBody>
      </p:sp>
      <p:sp>
        <p:nvSpPr>
          <p:cNvPr id="17" name="TextBox 16"/>
          <p:cNvSpPr txBox="1"/>
          <p:nvPr/>
        </p:nvSpPr>
        <p:spPr>
          <a:xfrm>
            <a:off x="1747798" y="4154564"/>
            <a:ext cx="1352743"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Experiments</a:t>
            </a:r>
            <a:endParaRPr lang="zh-CN" altLang="en-US" dirty="0">
              <a:solidFill>
                <a:srgbClr val="060606"/>
              </a:solidFill>
              <a:latin typeface="Times New Roman" pitchFamily="18" charset="0"/>
              <a:cs typeface="Times New Roman" pitchFamily="18" charset="0"/>
            </a:endParaRPr>
          </a:p>
        </p:txBody>
      </p:sp>
      <p:sp>
        <p:nvSpPr>
          <p:cNvPr id="18" name="平行四边形 17"/>
          <p:cNvSpPr/>
          <p:nvPr/>
        </p:nvSpPr>
        <p:spPr>
          <a:xfrm>
            <a:off x="1819236" y="4666772"/>
            <a:ext cx="1714512" cy="500066"/>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0606"/>
              </a:solidFill>
              <a:latin typeface="Times New Roman" pitchFamily="18" charset="0"/>
              <a:cs typeface="Times New Roman" pitchFamily="18" charset="0"/>
            </a:endParaRPr>
          </a:p>
        </p:txBody>
      </p:sp>
      <p:sp>
        <p:nvSpPr>
          <p:cNvPr id="19" name="TextBox 18"/>
          <p:cNvSpPr txBox="1"/>
          <p:nvPr/>
        </p:nvSpPr>
        <p:spPr>
          <a:xfrm>
            <a:off x="2247864" y="4726068"/>
            <a:ext cx="877163"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Atomic</a:t>
            </a:r>
            <a:endParaRPr lang="zh-CN" altLang="en-US" dirty="0">
              <a:solidFill>
                <a:srgbClr val="060606"/>
              </a:solidFill>
              <a:latin typeface="Times New Roman" pitchFamily="18" charset="0"/>
              <a:cs typeface="Times New Roman" pitchFamily="18" charset="0"/>
            </a:endParaRPr>
          </a:p>
        </p:txBody>
      </p:sp>
      <p:sp>
        <p:nvSpPr>
          <p:cNvPr id="20" name="平行四边形 19"/>
          <p:cNvSpPr/>
          <p:nvPr/>
        </p:nvSpPr>
        <p:spPr>
          <a:xfrm>
            <a:off x="3247996" y="4381020"/>
            <a:ext cx="1714512" cy="500066"/>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0606"/>
              </a:solidFill>
              <a:latin typeface="Times New Roman" pitchFamily="18" charset="0"/>
              <a:cs typeface="Times New Roman" pitchFamily="18" charset="0"/>
            </a:endParaRPr>
          </a:p>
        </p:txBody>
      </p:sp>
      <p:sp>
        <p:nvSpPr>
          <p:cNvPr id="21" name="TextBox 20"/>
          <p:cNvSpPr txBox="1"/>
          <p:nvPr/>
        </p:nvSpPr>
        <p:spPr>
          <a:xfrm>
            <a:off x="3533748" y="4440316"/>
            <a:ext cx="748923"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Micro</a:t>
            </a:r>
            <a:endParaRPr lang="zh-CN" altLang="en-US" dirty="0">
              <a:solidFill>
                <a:srgbClr val="060606"/>
              </a:solidFill>
              <a:latin typeface="Times New Roman" pitchFamily="18" charset="0"/>
              <a:cs typeface="Times New Roman" pitchFamily="18" charset="0"/>
            </a:endParaRPr>
          </a:p>
        </p:txBody>
      </p:sp>
      <p:sp>
        <p:nvSpPr>
          <p:cNvPr id="22" name="平行四边形 21"/>
          <p:cNvSpPr/>
          <p:nvPr/>
        </p:nvSpPr>
        <p:spPr>
          <a:xfrm>
            <a:off x="4676756" y="4095268"/>
            <a:ext cx="1714512" cy="500066"/>
          </a:xfrm>
          <a:prstGeom prst="parallelogram">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60606"/>
              </a:solidFill>
              <a:latin typeface="Times New Roman" pitchFamily="18" charset="0"/>
              <a:cs typeface="Times New Roman" pitchFamily="18" charset="0"/>
            </a:endParaRPr>
          </a:p>
        </p:txBody>
      </p:sp>
      <p:sp>
        <p:nvSpPr>
          <p:cNvPr id="23" name="TextBox 22"/>
          <p:cNvSpPr txBox="1"/>
          <p:nvPr/>
        </p:nvSpPr>
        <p:spPr>
          <a:xfrm>
            <a:off x="5022680" y="4166706"/>
            <a:ext cx="708848" cy="369332"/>
          </a:xfrm>
          <a:prstGeom prst="rect">
            <a:avLst/>
          </a:prstGeom>
          <a:noFill/>
        </p:spPr>
        <p:txBody>
          <a:bodyPr wrap="none" rtlCol="0">
            <a:spAutoFit/>
          </a:bodyPr>
          <a:lstStyle/>
          <a:p>
            <a:r>
              <a:rPr lang="en-US" altLang="zh-CN" dirty="0" err="1" smtClean="0">
                <a:solidFill>
                  <a:srgbClr val="060606"/>
                </a:solidFill>
                <a:latin typeface="Times New Roman" pitchFamily="18" charset="0"/>
                <a:cs typeface="Times New Roman" pitchFamily="18" charset="0"/>
              </a:rPr>
              <a:t>Meso</a:t>
            </a:r>
            <a:endParaRPr lang="zh-CN" altLang="en-US" dirty="0">
              <a:solidFill>
                <a:srgbClr val="060606"/>
              </a:solidFill>
              <a:latin typeface="Times New Roman" pitchFamily="18" charset="0"/>
              <a:cs typeface="Times New Roman" pitchFamily="18" charset="0"/>
            </a:endParaRPr>
          </a:p>
        </p:txBody>
      </p:sp>
      <p:cxnSp>
        <p:nvCxnSpPr>
          <p:cNvPr id="24" name="直接箭头连接符 23"/>
          <p:cNvCxnSpPr/>
          <p:nvPr/>
        </p:nvCxnSpPr>
        <p:spPr>
          <a:xfrm>
            <a:off x="381000" y="5579030"/>
            <a:ext cx="7358114" cy="15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95446" y="5638326"/>
            <a:ext cx="543739"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10</a:t>
            </a:r>
            <a:r>
              <a:rPr lang="en-US" altLang="zh-CN" baseline="30000" dirty="0" smtClean="0">
                <a:solidFill>
                  <a:srgbClr val="060606"/>
                </a:solidFill>
                <a:latin typeface="Times New Roman" pitchFamily="18" charset="0"/>
                <a:cs typeface="Times New Roman" pitchFamily="18" charset="0"/>
              </a:rPr>
              <a:t>-9</a:t>
            </a:r>
            <a:endParaRPr lang="zh-CN" altLang="en-US" baseline="30000" dirty="0">
              <a:solidFill>
                <a:srgbClr val="060606"/>
              </a:solidFill>
              <a:latin typeface="Times New Roman" pitchFamily="18" charset="0"/>
              <a:cs typeface="Times New Roman" pitchFamily="18" charset="0"/>
            </a:endParaRPr>
          </a:p>
        </p:txBody>
      </p:sp>
      <p:sp>
        <p:nvSpPr>
          <p:cNvPr id="26" name="TextBox 25"/>
          <p:cNvSpPr txBox="1"/>
          <p:nvPr/>
        </p:nvSpPr>
        <p:spPr>
          <a:xfrm>
            <a:off x="2909095" y="5650468"/>
            <a:ext cx="543739"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10</a:t>
            </a:r>
            <a:r>
              <a:rPr lang="en-US" altLang="zh-CN" baseline="30000" dirty="0" smtClean="0">
                <a:solidFill>
                  <a:srgbClr val="060606"/>
                </a:solidFill>
                <a:latin typeface="Times New Roman" pitchFamily="18" charset="0"/>
                <a:cs typeface="Times New Roman" pitchFamily="18" charset="0"/>
              </a:rPr>
              <a:t>-6</a:t>
            </a:r>
            <a:endParaRPr lang="zh-CN" altLang="en-US" baseline="30000" dirty="0">
              <a:solidFill>
                <a:srgbClr val="060606"/>
              </a:solidFill>
              <a:latin typeface="Times New Roman" pitchFamily="18" charset="0"/>
              <a:cs typeface="Times New Roman" pitchFamily="18" charset="0"/>
            </a:endParaRPr>
          </a:p>
        </p:txBody>
      </p:sp>
      <p:sp>
        <p:nvSpPr>
          <p:cNvPr id="27" name="TextBox 26"/>
          <p:cNvSpPr txBox="1"/>
          <p:nvPr/>
        </p:nvSpPr>
        <p:spPr>
          <a:xfrm>
            <a:off x="3980665" y="5650468"/>
            <a:ext cx="543739"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10</a:t>
            </a:r>
            <a:r>
              <a:rPr lang="en-US" altLang="zh-CN" baseline="30000" dirty="0" smtClean="0">
                <a:solidFill>
                  <a:srgbClr val="060606"/>
                </a:solidFill>
                <a:latin typeface="Times New Roman" pitchFamily="18" charset="0"/>
                <a:cs typeface="Times New Roman" pitchFamily="18" charset="0"/>
              </a:rPr>
              <a:t>-3</a:t>
            </a:r>
            <a:endParaRPr lang="zh-CN" altLang="en-US" baseline="30000" dirty="0">
              <a:solidFill>
                <a:srgbClr val="060606"/>
              </a:solidFill>
              <a:latin typeface="Times New Roman" pitchFamily="18" charset="0"/>
              <a:cs typeface="Times New Roman" pitchFamily="18" charset="0"/>
            </a:endParaRPr>
          </a:p>
        </p:txBody>
      </p:sp>
      <p:sp>
        <p:nvSpPr>
          <p:cNvPr id="28" name="TextBox 27"/>
          <p:cNvSpPr txBox="1"/>
          <p:nvPr/>
        </p:nvSpPr>
        <p:spPr>
          <a:xfrm>
            <a:off x="5195111" y="5650468"/>
            <a:ext cx="497252" cy="369332"/>
          </a:xfrm>
          <a:prstGeom prst="rect">
            <a:avLst/>
          </a:prstGeom>
          <a:noFill/>
        </p:spPr>
        <p:txBody>
          <a:bodyPr wrap="none" rtlCol="0">
            <a:spAutoFit/>
          </a:bodyPr>
          <a:lstStyle/>
          <a:p>
            <a:r>
              <a:rPr lang="en-US" altLang="zh-CN" dirty="0" smtClean="0">
                <a:solidFill>
                  <a:srgbClr val="060606"/>
                </a:solidFill>
                <a:latin typeface="Times New Roman" pitchFamily="18" charset="0"/>
                <a:cs typeface="Times New Roman" pitchFamily="18" charset="0"/>
              </a:rPr>
              <a:t>10</a:t>
            </a:r>
            <a:r>
              <a:rPr lang="en-US" altLang="zh-CN" baseline="30000" dirty="0" smtClean="0">
                <a:solidFill>
                  <a:srgbClr val="060606"/>
                </a:solidFill>
                <a:latin typeface="Times New Roman" pitchFamily="18" charset="0"/>
                <a:cs typeface="Times New Roman" pitchFamily="18" charset="0"/>
              </a:rPr>
              <a:t>0</a:t>
            </a:r>
            <a:endParaRPr lang="zh-CN" altLang="en-US" baseline="30000" dirty="0">
              <a:solidFill>
                <a:srgbClr val="060606"/>
              </a:solidFill>
              <a:latin typeface="Times New Roman" pitchFamily="18" charset="0"/>
              <a:cs typeface="Times New Roman" pitchFamily="18" charset="0"/>
            </a:endParaRPr>
          </a:p>
        </p:txBody>
      </p:sp>
      <p:sp>
        <p:nvSpPr>
          <p:cNvPr id="29" name="TextBox 28"/>
          <p:cNvSpPr txBox="1"/>
          <p:nvPr/>
        </p:nvSpPr>
        <p:spPr>
          <a:xfrm>
            <a:off x="7810552" y="5433518"/>
            <a:ext cx="526106" cy="502702"/>
          </a:xfrm>
          <a:prstGeom prst="rect">
            <a:avLst/>
          </a:prstGeom>
          <a:noFill/>
        </p:spPr>
        <p:txBody>
          <a:bodyPr wrap="square" rtlCol="0">
            <a:spAutoFit/>
          </a:bodyPr>
          <a:lstStyle/>
          <a:p>
            <a:r>
              <a:rPr lang="zh-CN" altLang="en-US" sz="4000" baseline="30000" dirty="0" smtClean="0">
                <a:solidFill>
                  <a:srgbClr val="060606"/>
                </a:solidFill>
                <a:latin typeface="Times New Roman" pitchFamily="18" charset="0"/>
                <a:ea typeface="楷体" pitchFamily="49" charset="-122"/>
                <a:cs typeface="Times New Roman" pitchFamily="18" charset="0"/>
              </a:rPr>
              <a:t>米</a:t>
            </a:r>
            <a:endParaRPr lang="zh-CN" altLang="en-US" sz="4000" baseline="30000" dirty="0">
              <a:solidFill>
                <a:srgbClr val="060606"/>
              </a:solidFill>
              <a:latin typeface="Times New Roman" pitchFamily="18" charset="0"/>
              <a:ea typeface="楷体" pitchFamily="49" charset="-122"/>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29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304800" y="856357"/>
            <a:ext cx="8534400" cy="5355312"/>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多体问题的复杂性</a:t>
            </a:r>
            <a:endParaRPr lang="en-US" altLang="zh-CN" sz="2400" b="1" dirty="0" smtClean="0">
              <a:solidFill>
                <a:srgbClr val="060606"/>
              </a:solidFill>
              <a:latin typeface="Times New Roman" pitchFamily="18" charset="0"/>
              <a:ea typeface="楷体" pitchFamily="49" charset="-122"/>
            </a:endParaRPr>
          </a:p>
          <a:p>
            <a:r>
              <a:rPr lang="en-US" altLang="zh-CN" sz="2400" b="1" dirty="0" smtClean="0">
                <a:solidFill>
                  <a:srgbClr val="060606"/>
                </a:solidFill>
                <a:latin typeface="Times New Roman" pitchFamily="18" charset="0"/>
                <a:ea typeface="楷体" pitchFamily="49" charset="-122"/>
              </a:rPr>
              <a:t>Quantum Many-bodies</a:t>
            </a:r>
          </a:p>
          <a:p>
            <a:r>
              <a:rPr lang="zh-CN" altLang="en-US" sz="2400" b="1" dirty="0" smtClean="0">
                <a:solidFill>
                  <a:srgbClr val="060606"/>
                </a:solidFill>
                <a:latin typeface="Times New Roman" pitchFamily="18" charset="0"/>
                <a:ea typeface="楷体" pitchFamily="49" charset="-122"/>
              </a:rPr>
              <a:t>一个具有</a:t>
            </a:r>
            <a:r>
              <a:rPr lang="en-US" altLang="zh-CN" sz="2400" b="1" dirty="0" smtClean="0">
                <a:solidFill>
                  <a:srgbClr val="060606"/>
                </a:solidFill>
                <a:latin typeface="Times New Roman" pitchFamily="18" charset="0"/>
                <a:ea typeface="楷体" pitchFamily="49" charset="-122"/>
              </a:rPr>
              <a:t>N</a:t>
            </a:r>
            <a:r>
              <a:rPr lang="zh-CN" altLang="en-US" sz="2400" b="1" dirty="0" smtClean="0">
                <a:solidFill>
                  <a:srgbClr val="060606"/>
                </a:solidFill>
                <a:latin typeface="Times New Roman" pitchFamily="18" charset="0"/>
                <a:ea typeface="楷体" pitchFamily="49" charset="-122"/>
              </a:rPr>
              <a:t>个原子的体系，我们必须处理</a:t>
            </a:r>
            <a:r>
              <a:rPr lang="en-US" altLang="zh-CN" sz="2400" b="1" dirty="0" smtClean="0">
                <a:solidFill>
                  <a:srgbClr val="060606"/>
                </a:solidFill>
                <a:latin typeface="Times New Roman" pitchFamily="18" charset="0"/>
                <a:ea typeface="楷体" pitchFamily="49" charset="-122"/>
              </a:rPr>
              <a:t>N+ZN</a:t>
            </a:r>
            <a:r>
              <a:rPr lang="zh-CN" altLang="en-US" sz="2400" b="1" dirty="0" smtClean="0">
                <a:solidFill>
                  <a:srgbClr val="060606"/>
                </a:solidFill>
                <a:latin typeface="Times New Roman" pitchFamily="18" charset="0"/>
                <a:ea typeface="楷体" pitchFamily="49" charset="-122"/>
              </a:rPr>
              <a:t>粒子间的相互作用，这是一个典型的复杂的量子多体问题，此系统的</a:t>
            </a:r>
            <a:r>
              <a:rPr lang="en-US" altLang="zh-CN" sz="2400" b="1" dirty="0" smtClean="0">
                <a:solidFill>
                  <a:srgbClr val="060606"/>
                </a:solidFill>
                <a:latin typeface="Times New Roman" pitchFamily="18" charset="0"/>
                <a:ea typeface="楷体" pitchFamily="49" charset="-122"/>
              </a:rPr>
              <a:t>Hamiltonian</a:t>
            </a:r>
            <a:r>
              <a:rPr lang="zh-CN" altLang="en-US" sz="2400" b="1" dirty="0" smtClean="0">
                <a:solidFill>
                  <a:srgbClr val="060606"/>
                </a:solidFill>
                <a:latin typeface="Times New Roman" pitchFamily="18" charset="0"/>
                <a:ea typeface="楷体" pitchFamily="49" charset="-122"/>
              </a:rPr>
              <a:t>可精确写成：</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r>
              <a:rPr lang="en-US" altLang="zh-CN" b="1" dirty="0" smtClean="0">
                <a:solidFill>
                  <a:srgbClr val="060606"/>
                </a:solidFill>
                <a:latin typeface="Times New Roman" pitchFamily="18" charset="0"/>
                <a:ea typeface="楷体" pitchFamily="49" charset="-122"/>
              </a:rPr>
              <a:t>Real bulk materials, even very small particles, have many atoms: 1mol=6x10</a:t>
            </a:r>
            <a:r>
              <a:rPr lang="en-US" altLang="zh-CN" b="1" baseline="30000" dirty="0" smtClean="0">
                <a:solidFill>
                  <a:srgbClr val="060606"/>
                </a:solidFill>
                <a:latin typeface="Times New Roman" pitchFamily="18" charset="0"/>
                <a:ea typeface="楷体" pitchFamily="49" charset="-122"/>
              </a:rPr>
              <a:t>23</a:t>
            </a:r>
            <a:r>
              <a:rPr lang="en-US" altLang="zh-CN" b="1" dirty="0" smtClean="0">
                <a:solidFill>
                  <a:srgbClr val="060606"/>
                </a:solidFill>
                <a:latin typeface="Times New Roman" pitchFamily="18" charset="0"/>
                <a:ea typeface="楷体" pitchFamily="49" charset="-122"/>
              </a:rPr>
              <a:t> atoms. </a:t>
            </a:r>
          </a:p>
          <a:p>
            <a:r>
              <a:rPr lang="en-US" altLang="zh-CN" b="1" dirty="0" smtClean="0">
                <a:solidFill>
                  <a:srgbClr val="060606"/>
                </a:solidFill>
                <a:latin typeface="Times New Roman" pitchFamily="18" charset="0"/>
                <a:ea typeface="楷体" pitchFamily="49" charset="-122"/>
              </a:rPr>
              <a:t>Therefore, most atoms behave like they area  surrounded by an environment of other atoms. How do we simulate this environment near edges of our simulation?</a:t>
            </a:r>
          </a:p>
        </p:txBody>
      </p:sp>
      <p:graphicFrame>
        <p:nvGraphicFramePr>
          <p:cNvPr id="8" name="Object 2"/>
          <p:cNvGraphicFramePr>
            <a:graphicFrameLocks noChangeAspect="1"/>
          </p:cNvGraphicFramePr>
          <p:nvPr/>
        </p:nvGraphicFramePr>
        <p:xfrm>
          <a:off x="990600" y="2877124"/>
          <a:ext cx="6962735" cy="2228276"/>
        </p:xfrm>
        <a:graphic>
          <a:graphicData uri="http://schemas.openxmlformats.org/presentationml/2006/ole">
            <p:oleObj spid="_x0000_s58370" name="Equation" r:id="rId3" imgW="3251160" imgH="1041120" progId="Equation.DSMT4">
              <p:embed/>
            </p:oleObj>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457200" y="952750"/>
            <a:ext cx="8124852" cy="4228850"/>
          </a:xfrm>
          <a:prstGeom prst="rect">
            <a:avLst/>
          </a:prstGeom>
          <a:noFill/>
        </p:spPr>
        <p:txBody>
          <a:bodyPr wrap="square" rtlCol="0">
            <a:spAutoFit/>
          </a:bodyPr>
          <a:lstStyle/>
          <a:p>
            <a:pPr marL="457200" indent="-457200">
              <a:lnSpc>
                <a:spcPct val="140000"/>
              </a:lnSpc>
              <a:buFont typeface="Wingdings" pitchFamily="2" charset="2"/>
              <a:buChar char="Ø"/>
            </a:pPr>
            <a:r>
              <a:rPr lang="zh-CN" altLang="en-US" sz="2400" b="1" dirty="0" smtClean="0">
                <a:solidFill>
                  <a:srgbClr val="060606"/>
                </a:solidFill>
                <a:latin typeface="Times New Roman" pitchFamily="18" charset="0"/>
                <a:ea typeface="楷体" pitchFamily="49" charset="-122"/>
              </a:rPr>
              <a:t>上世纪</a:t>
            </a:r>
            <a:r>
              <a:rPr lang="en-US" altLang="zh-CN" sz="2400" b="1" dirty="0" smtClean="0">
                <a:solidFill>
                  <a:srgbClr val="060606"/>
                </a:solidFill>
                <a:latin typeface="Times New Roman" pitchFamily="18" charset="0"/>
                <a:ea typeface="楷体" pitchFamily="49" charset="-122"/>
              </a:rPr>
              <a:t>20</a:t>
            </a:r>
            <a:r>
              <a:rPr lang="zh-CN" altLang="en-US" sz="2400" b="1" dirty="0" smtClean="0">
                <a:solidFill>
                  <a:srgbClr val="060606"/>
                </a:solidFill>
                <a:latin typeface="Times New Roman" pitchFamily="18" charset="0"/>
                <a:ea typeface="楷体" pitchFamily="49" charset="-122"/>
              </a:rPr>
              <a:t>年代，量子力学体系薛定谔波动方程、海森堡矩阵力学、狄拉克相对论方程</a:t>
            </a:r>
            <a:endParaRPr lang="en-US" altLang="zh-CN" sz="2400" b="1" dirty="0" smtClean="0">
              <a:solidFill>
                <a:srgbClr val="060606"/>
              </a:solidFill>
              <a:latin typeface="Times New Roman" pitchFamily="18" charset="0"/>
              <a:ea typeface="楷体" pitchFamily="49" charset="-122"/>
            </a:endParaRPr>
          </a:p>
          <a:p>
            <a:pPr marL="457200" indent="-457200">
              <a:lnSpc>
                <a:spcPct val="140000"/>
              </a:lnSpc>
              <a:buFont typeface="Wingdings" pitchFamily="2" charset="2"/>
              <a:buChar char="Ø"/>
            </a:pPr>
            <a:r>
              <a:rPr lang="en-US" altLang="zh-CN" sz="2400" b="1" dirty="0" smtClean="0">
                <a:solidFill>
                  <a:srgbClr val="060606"/>
                </a:solidFill>
                <a:latin typeface="Times New Roman" pitchFamily="18" charset="0"/>
                <a:ea typeface="楷体" pitchFamily="49" charset="-122"/>
              </a:rPr>
              <a:t>1929</a:t>
            </a:r>
            <a:r>
              <a:rPr lang="zh-CN" altLang="en-US" sz="2400" b="1" dirty="0" smtClean="0">
                <a:solidFill>
                  <a:srgbClr val="060606"/>
                </a:solidFill>
                <a:latin typeface="Times New Roman" pitchFamily="18" charset="0"/>
                <a:ea typeface="楷体" pitchFamily="49" charset="-122"/>
              </a:rPr>
              <a:t>，狄拉克</a:t>
            </a:r>
            <a:endParaRPr lang="en-US" altLang="zh-CN" sz="2400" b="1" dirty="0" smtClean="0">
              <a:solidFill>
                <a:srgbClr val="060606"/>
              </a:solidFill>
              <a:latin typeface="Times New Roman" pitchFamily="18" charset="0"/>
              <a:ea typeface="楷体" pitchFamily="49" charset="-122"/>
            </a:endParaRPr>
          </a:p>
          <a:p>
            <a:pPr marL="457200" indent="-457200">
              <a:lnSpc>
                <a:spcPct val="140000"/>
              </a:lnSpc>
              <a:buClr>
                <a:srgbClr val="FF3300"/>
              </a:buClr>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大部分的物理问题和所有的化学问题在原理上已经解决，剩下的问题就是求解薛定谔方程。</a:t>
            </a:r>
            <a:endParaRPr lang="en-US" altLang="zh-CN" sz="2400" b="1" dirty="0" smtClean="0">
              <a:solidFill>
                <a:srgbClr val="060606"/>
              </a:solidFill>
              <a:latin typeface="Times New Roman" pitchFamily="18" charset="0"/>
              <a:ea typeface="楷体" pitchFamily="49" charset="-122"/>
            </a:endParaRPr>
          </a:p>
          <a:p>
            <a:pPr marL="457200" indent="-457200">
              <a:lnSpc>
                <a:spcPct val="140000"/>
              </a:lnSpc>
              <a:buClr>
                <a:srgbClr val="FF3300"/>
              </a:buClr>
            </a:pPr>
            <a:endParaRPr lang="en-US" altLang="zh-CN" sz="2400" b="1" dirty="0" smtClean="0">
              <a:solidFill>
                <a:srgbClr val="060606"/>
              </a:solidFill>
              <a:latin typeface="Times New Roman" pitchFamily="18" charset="0"/>
              <a:ea typeface="楷体" pitchFamily="49" charset="-122"/>
            </a:endParaRPr>
          </a:p>
          <a:p>
            <a:pPr marL="457200" indent="-457200">
              <a:lnSpc>
                <a:spcPct val="140000"/>
              </a:lnSpc>
              <a:buClr>
                <a:srgbClr val="FF3300"/>
              </a:buClr>
            </a:pPr>
            <a:r>
              <a:rPr lang="zh-CN" altLang="en-US" sz="2400" b="1" dirty="0" smtClean="0">
                <a:solidFill>
                  <a:srgbClr val="060606"/>
                </a:solidFill>
                <a:latin typeface="Times New Roman" pitchFamily="18" charset="0"/>
                <a:ea typeface="楷体" pitchFamily="49" charset="-122"/>
              </a:rPr>
              <a:t>困难在于运动这些定律得到的方程太复杂了，无法求解。</a:t>
            </a:r>
            <a:endParaRPr lang="en-US" altLang="zh-CN" sz="2400" b="1" dirty="0" smtClean="0">
              <a:solidFill>
                <a:srgbClr val="060606"/>
              </a:solidFill>
              <a:latin typeface="Times New Roman" pitchFamily="18" charset="0"/>
              <a:ea typeface="楷体" pitchFamily="49" charset="-122"/>
            </a:endParaRPr>
          </a:p>
          <a:p>
            <a:pPr marL="457200" indent="-457200">
              <a:lnSpc>
                <a:spcPct val="140000"/>
              </a:lnSpc>
              <a:buFont typeface="Wingdings" pitchFamily="2" charset="2"/>
              <a:buChar char="Ø"/>
            </a:pPr>
            <a:r>
              <a:rPr lang="zh-CN" altLang="en-US" sz="2400" b="1" dirty="0" smtClean="0">
                <a:solidFill>
                  <a:srgbClr val="060606"/>
                </a:solidFill>
                <a:latin typeface="Times New Roman" pitchFamily="18" charset="0"/>
                <a:ea typeface="楷体" pitchFamily="49" charset="-122"/>
              </a:rPr>
              <a:t>多体问题：经典、量子</a:t>
            </a:r>
            <a:endParaRPr lang="en-US" altLang="zh-CN" sz="2400" b="1" dirty="0" smtClean="0">
              <a:solidFill>
                <a:srgbClr val="060606"/>
              </a:solidFill>
              <a:latin typeface="Times New Roman" pitchFamily="18" charset="0"/>
              <a:ea typeface="楷体" pitchFamily="49" charset="-122"/>
            </a:endParaRPr>
          </a:p>
        </p:txBody>
      </p:sp>
      <p:sp>
        <p:nvSpPr>
          <p:cNvPr id="8" name="TextBox 7"/>
          <p:cNvSpPr txBox="1"/>
          <p:nvPr/>
        </p:nvSpPr>
        <p:spPr>
          <a:xfrm>
            <a:off x="2209800" y="5181600"/>
            <a:ext cx="4339650" cy="646331"/>
          </a:xfrm>
          <a:prstGeom prst="rect">
            <a:avLst/>
          </a:prstGeom>
          <a:noFill/>
        </p:spPr>
        <p:txBody>
          <a:bodyPr wrap="none" rtlCol="0">
            <a:spAutoFit/>
          </a:bodyPr>
          <a:lstStyle/>
          <a:p>
            <a:r>
              <a:rPr lang="zh-CN" altLang="en-US" sz="3600" dirty="0" smtClean="0">
                <a:solidFill>
                  <a:srgbClr val="FF0000"/>
                </a:solidFill>
                <a:latin typeface="楷体" pitchFamily="49" charset="-122"/>
                <a:ea typeface="楷体" pitchFamily="49" charset="-122"/>
              </a:rPr>
              <a:t>实际问题、世界难题</a:t>
            </a:r>
            <a:endParaRPr lang="zh-CN" altLang="en-US" sz="3600" dirty="0">
              <a:solidFill>
                <a:srgbClr val="FF0000"/>
              </a:solidFill>
              <a:latin typeface="楷体" pitchFamily="49" charset="-122"/>
              <a:ea typeface="楷体"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8" name="TextBox 7"/>
          <p:cNvSpPr txBox="1"/>
          <p:nvPr/>
        </p:nvSpPr>
        <p:spPr>
          <a:xfrm>
            <a:off x="685800" y="1161871"/>
            <a:ext cx="7124704" cy="1200329"/>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周期性边界条件</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r>
              <a:rPr lang="en-US" altLang="zh-CN" sz="2400" b="1" dirty="0" smtClean="0">
                <a:solidFill>
                  <a:srgbClr val="060606"/>
                </a:solidFill>
                <a:latin typeface="Times New Roman" pitchFamily="18" charset="0"/>
                <a:ea typeface="楷体" pitchFamily="49" charset="-122"/>
              </a:rPr>
              <a:t>Infinite crystal</a:t>
            </a:r>
          </a:p>
        </p:txBody>
      </p:sp>
      <p:graphicFrame>
        <p:nvGraphicFramePr>
          <p:cNvPr id="9" name="Object 2"/>
          <p:cNvGraphicFramePr>
            <a:graphicFrameLocks noChangeAspect="1"/>
          </p:cNvGraphicFramePr>
          <p:nvPr/>
        </p:nvGraphicFramePr>
        <p:xfrm>
          <a:off x="838200" y="3886200"/>
          <a:ext cx="6602413" cy="2112963"/>
        </p:xfrm>
        <a:graphic>
          <a:graphicData uri="http://schemas.openxmlformats.org/presentationml/2006/ole">
            <p:oleObj spid="_x0000_s59394" name="Equation" r:id="rId3" imgW="3251160" imgH="1041120" progId="Equation.DSMT4">
              <p:embed/>
            </p:oleObj>
          </a:graphicData>
        </a:graphic>
      </p:graphicFrame>
      <p:pic>
        <p:nvPicPr>
          <p:cNvPr id="59395" name="Picture 3" descr="C:\Users\Liu\Desktop\QQ拼音截图未命名.png"/>
          <p:cNvPicPr>
            <a:picLocks noChangeAspect="1" noChangeArrowheads="1"/>
          </p:cNvPicPr>
          <p:nvPr/>
        </p:nvPicPr>
        <p:blipFill>
          <a:blip r:embed="rId4" cstate="print"/>
          <a:srcRect/>
          <a:stretch>
            <a:fillRect/>
          </a:stretch>
        </p:blipFill>
        <p:spPr bwMode="auto">
          <a:xfrm>
            <a:off x="4419600" y="1066800"/>
            <a:ext cx="3733800" cy="3716392"/>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438152" y="1000092"/>
            <a:ext cx="2838448" cy="461665"/>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缺陷系统的超原胞</a:t>
            </a:r>
            <a:endParaRPr lang="en-US" altLang="zh-CN" sz="2400" b="1" dirty="0" smtClean="0">
              <a:solidFill>
                <a:srgbClr val="060606"/>
              </a:solidFill>
              <a:latin typeface="Times New Roman" pitchFamily="18" charset="0"/>
              <a:ea typeface="楷体" pitchFamily="49" charset="-122"/>
            </a:endParaRPr>
          </a:p>
        </p:txBody>
      </p:sp>
      <p:cxnSp>
        <p:nvCxnSpPr>
          <p:cNvPr id="8" name="直接箭头连接符 7"/>
          <p:cNvCxnSpPr/>
          <p:nvPr/>
        </p:nvCxnSpPr>
        <p:spPr>
          <a:xfrm>
            <a:off x="152400" y="2185990"/>
            <a:ext cx="4000528" cy="158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9" name="椭圆 8"/>
          <p:cNvSpPr>
            <a:spLocks noChangeAspect="1"/>
          </p:cNvSpPr>
          <p:nvPr/>
        </p:nvSpPr>
        <p:spPr>
          <a:xfrm>
            <a:off x="438152" y="1971676"/>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1009656" y="1971676"/>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1581160" y="1971676"/>
            <a:ext cx="360000" cy="3600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2152664" y="1971676"/>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295672" y="1971676"/>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2724168" y="1971676"/>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67242" y="1828800"/>
            <a:ext cx="4776758" cy="707886"/>
          </a:xfrm>
          <a:prstGeom prst="rect">
            <a:avLst/>
          </a:prstGeom>
        </p:spPr>
        <p:txBody>
          <a:bodyPr wrap="square">
            <a:spAutoFit/>
          </a:bodyPr>
          <a:lstStyle/>
          <a:p>
            <a:pPr algn="just"/>
            <a:r>
              <a:rPr lang="en-US" altLang="zh-CN" sz="2000" b="1" dirty="0" smtClean="0">
                <a:solidFill>
                  <a:srgbClr val="060606"/>
                </a:solidFill>
                <a:latin typeface="Times New Roman" pitchFamily="18" charset="0"/>
                <a:ea typeface="楷体" pitchFamily="49" charset="-122"/>
              </a:rPr>
              <a:t>True ~ infinite crystal with nearly isolate point defect----no defect interactions</a:t>
            </a:r>
          </a:p>
        </p:txBody>
      </p:sp>
      <p:cxnSp>
        <p:nvCxnSpPr>
          <p:cNvPr id="16" name="直接箭头连接符 15"/>
          <p:cNvCxnSpPr/>
          <p:nvPr/>
        </p:nvCxnSpPr>
        <p:spPr>
          <a:xfrm>
            <a:off x="152400" y="3469064"/>
            <a:ext cx="4000528" cy="158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17" name="椭圆 16"/>
          <p:cNvSpPr>
            <a:spLocks noChangeAspect="1"/>
          </p:cNvSpPr>
          <p:nvPr/>
        </p:nvSpPr>
        <p:spPr>
          <a:xfrm>
            <a:off x="438152" y="3254750"/>
            <a:ext cx="360000" cy="3600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1009656" y="3254750"/>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1581160" y="3254750"/>
            <a:ext cx="360000" cy="3600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2152664" y="3254750"/>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295672" y="3254750"/>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2724168" y="3254750"/>
            <a:ext cx="360000" cy="3600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223838" y="3043246"/>
            <a:ext cx="1214446" cy="714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438284" y="3043246"/>
            <a:ext cx="1214446" cy="714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652730" y="3043246"/>
            <a:ext cx="1214446" cy="714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p:nvPr/>
        </p:nvCxnSpPr>
        <p:spPr>
          <a:xfrm>
            <a:off x="1795474" y="3114684"/>
            <a:ext cx="1214446" cy="1588"/>
          </a:xfrm>
          <a:prstGeom prst="straightConnector1">
            <a:avLst/>
          </a:prstGeom>
          <a:ln w="25400">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326206" y="2614618"/>
            <a:ext cx="2178994" cy="400110"/>
          </a:xfrm>
          <a:prstGeom prst="rect">
            <a:avLst/>
          </a:prstGeom>
          <a:noFill/>
        </p:spPr>
        <p:txBody>
          <a:bodyPr wrap="none" rtlCol="0">
            <a:spAutoFit/>
          </a:bodyPr>
          <a:lstStyle/>
          <a:p>
            <a:r>
              <a:rPr lang="en-US" altLang="zh-CN" sz="2000" b="1" dirty="0" smtClean="0">
                <a:solidFill>
                  <a:srgbClr val="060606"/>
                </a:solidFill>
                <a:latin typeface="Times New Roman" pitchFamily="18" charset="0"/>
                <a:ea typeface="楷体" pitchFamily="49" charset="-122"/>
              </a:rPr>
              <a:t>Strong interaction</a:t>
            </a:r>
            <a:endParaRPr lang="zh-CN" altLang="en-US" sz="2000" b="1" dirty="0">
              <a:solidFill>
                <a:srgbClr val="060606"/>
              </a:solidFill>
              <a:latin typeface="Times New Roman" pitchFamily="18" charset="0"/>
              <a:ea typeface="楷体" pitchFamily="49" charset="-122"/>
            </a:endParaRPr>
          </a:p>
        </p:txBody>
      </p:sp>
      <p:sp>
        <p:nvSpPr>
          <p:cNvPr id="28" name="矩形 27"/>
          <p:cNvSpPr/>
          <p:nvPr/>
        </p:nvSpPr>
        <p:spPr>
          <a:xfrm>
            <a:off x="4367242" y="3111295"/>
            <a:ext cx="4776758" cy="1015663"/>
          </a:xfrm>
          <a:prstGeom prst="rect">
            <a:avLst/>
          </a:prstGeom>
        </p:spPr>
        <p:txBody>
          <a:bodyPr wrap="square">
            <a:spAutoFit/>
          </a:bodyPr>
          <a:lstStyle/>
          <a:p>
            <a:pPr algn="just"/>
            <a:r>
              <a:rPr lang="en-US" altLang="zh-CN" sz="2000" b="1" dirty="0" smtClean="0">
                <a:solidFill>
                  <a:srgbClr val="060606"/>
                </a:solidFill>
                <a:latin typeface="Times New Roman" pitchFamily="18" charset="0"/>
                <a:ea typeface="楷体" pitchFamily="49" charset="-122"/>
              </a:rPr>
              <a:t>Small (a atom) periodic cell gives high defect concentration and strong defect-defect interactions</a:t>
            </a:r>
          </a:p>
        </p:txBody>
      </p:sp>
      <p:cxnSp>
        <p:nvCxnSpPr>
          <p:cNvPr id="29" name="直接箭头连接符 28"/>
          <p:cNvCxnSpPr/>
          <p:nvPr/>
        </p:nvCxnSpPr>
        <p:spPr>
          <a:xfrm>
            <a:off x="223838" y="5112138"/>
            <a:ext cx="7524000" cy="158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30" name="椭圆 29"/>
          <p:cNvSpPr>
            <a:spLocks noChangeAspect="1"/>
          </p:cNvSpPr>
          <p:nvPr/>
        </p:nvSpPr>
        <p:spPr>
          <a:xfrm>
            <a:off x="590552" y="4897824"/>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162056" y="4897824"/>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1733560" y="4897824"/>
            <a:ext cx="360000" cy="3600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2305064" y="4897824"/>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3448072" y="4897824"/>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2876568" y="4897824"/>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76238" y="4686320"/>
            <a:ext cx="2419368" cy="714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795606" y="4686320"/>
            <a:ext cx="2357454" cy="714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153060" y="4686320"/>
            <a:ext cx="2286016" cy="714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1947874" y="4757758"/>
            <a:ext cx="1214446" cy="1588"/>
          </a:xfrm>
          <a:prstGeom prst="straightConnector1">
            <a:avLst/>
          </a:prstGeom>
          <a:ln w="25400">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524000" y="4257692"/>
            <a:ext cx="2070054" cy="400110"/>
          </a:xfrm>
          <a:prstGeom prst="rect">
            <a:avLst/>
          </a:prstGeom>
          <a:noFill/>
        </p:spPr>
        <p:txBody>
          <a:bodyPr wrap="none" rtlCol="0">
            <a:spAutoFit/>
          </a:bodyPr>
          <a:lstStyle/>
          <a:p>
            <a:r>
              <a:rPr lang="en-US" altLang="zh-CN" sz="2000" b="1" dirty="0" smtClean="0">
                <a:solidFill>
                  <a:srgbClr val="060606"/>
                </a:solidFill>
                <a:latin typeface="Times New Roman" pitchFamily="18" charset="0"/>
                <a:ea typeface="楷体" pitchFamily="49" charset="-122"/>
              </a:rPr>
              <a:t>Weak interaction</a:t>
            </a:r>
            <a:endParaRPr lang="zh-CN" altLang="en-US" sz="2000" b="1" dirty="0">
              <a:solidFill>
                <a:srgbClr val="060606"/>
              </a:solidFill>
              <a:latin typeface="Times New Roman" pitchFamily="18" charset="0"/>
              <a:ea typeface="楷体" pitchFamily="49" charset="-122"/>
            </a:endParaRPr>
          </a:p>
        </p:txBody>
      </p:sp>
      <p:sp>
        <p:nvSpPr>
          <p:cNvPr id="41" name="椭圆 40"/>
          <p:cNvSpPr>
            <a:spLocks noChangeAspect="1"/>
          </p:cNvSpPr>
          <p:nvPr/>
        </p:nvSpPr>
        <p:spPr>
          <a:xfrm>
            <a:off x="4081490" y="4900634"/>
            <a:ext cx="360000" cy="3600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4652994" y="4900634"/>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5224498" y="4900634"/>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5796002" y="4900634"/>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6939010" y="4900634"/>
            <a:ext cx="360000" cy="360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6367506" y="4900634"/>
            <a:ext cx="360000" cy="3600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642910" y="844689"/>
            <a:ext cx="7786742" cy="5447645"/>
          </a:xfrm>
          <a:prstGeom prst="rect">
            <a:avLst/>
          </a:prstGeom>
          <a:noFill/>
        </p:spPr>
        <p:txBody>
          <a:bodyPr wrap="square" rtlCol="0">
            <a:spAutoFit/>
          </a:bodyPr>
          <a:lstStyle/>
          <a:p>
            <a:r>
              <a:rPr lang="en-US" altLang="zh-CN" sz="2400" b="1" dirty="0" smtClean="0">
                <a:solidFill>
                  <a:srgbClr val="060606"/>
                </a:solidFill>
                <a:latin typeface="Times New Roman" pitchFamily="18" charset="0"/>
                <a:ea typeface="楷体" pitchFamily="49" charset="-122"/>
              </a:rPr>
              <a:t>Born-Oppenheimer</a:t>
            </a:r>
            <a:r>
              <a:rPr lang="zh-CN" altLang="en-US" sz="2400" b="1" dirty="0" smtClean="0">
                <a:solidFill>
                  <a:srgbClr val="060606"/>
                </a:solidFill>
                <a:latin typeface="Times New Roman" pitchFamily="18" charset="0"/>
                <a:ea typeface="楷体" pitchFamily="49" charset="-122"/>
              </a:rPr>
              <a:t>近似</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绝热近似</a:t>
            </a:r>
            <a:r>
              <a:rPr lang="en-US" altLang="zh-CN" sz="2400" b="1" dirty="0" smtClean="0">
                <a:solidFill>
                  <a:srgbClr val="060606"/>
                </a:solidFill>
                <a:latin typeface="Times New Roman" pitchFamily="18" charset="0"/>
                <a:ea typeface="楷体" pitchFamily="49" charset="-122"/>
              </a:rPr>
              <a:t>)</a:t>
            </a:r>
          </a:p>
          <a:p>
            <a:r>
              <a:rPr lang="zh-CN" altLang="en-US" sz="2400" b="1" dirty="0" smtClean="0">
                <a:solidFill>
                  <a:srgbClr val="060606"/>
                </a:solidFill>
                <a:latin typeface="Times New Roman" pitchFamily="18" charset="0"/>
                <a:ea typeface="楷体" pitchFamily="49" charset="-122"/>
              </a:rPr>
              <a:t>中子</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质子的质量是电子质量的</a:t>
            </a:r>
            <a:r>
              <a:rPr lang="en-US" altLang="zh-CN" sz="2400" b="1" dirty="0" smtClean="0">
                <a:solidFill>
                  <a:srgbClr val="060606"/>
                </a:solidFill>
                <a:latin typeface="Times New Roman" pitchFamily="18" charset="0"/>
                <a:ea typeface="楷体" pitchFamily="49" charset="-122"/>
              </a:rPr>
              <a:t>1835</a:t>
            </a:r>
            <a:r>
              <a:rPr lang="zh-CN" altLang="en-US" sz="2400" b="1" dirty="0" smtClean="0">
                <a:solidFill>
                  <a:srgbClr val="060606"/>
                </a:solidFill>
                <a:latin typeface="Times New Roman" pitchFamily="18" charset="0"/>
                <a:ea typeface="楷体" pitchFamily="49" charset="-122"/>
              </a:rPr>
              <a:t>倍，即电子的运动速率比核的运动速率要高</a:t>
            </a:r>
            <a:r>
              <a:rPr lang="en-US" altLang="zh-CN" sz="2400" b="1" dirty="0" smtClean="0">
                <a:solidFill>
                  <a:srgbClr val="060606"/>
                </a:solidFill>
                <a:latin typeface="Times New Roman" pitchFamily="18" charset="0"/>
                <a:ea typeface="楷体" pitchFamily="49" charset="-122"/>
              </a:rPr>
              <a:t>3</a:t>
            </a:r>
            <a:r>
              <a:rPr lang="zh-CN" altLang="en-US" sz="2400" b="1" dirty="0" smtClean="0">
                <a:solidFill>
                  <a:srgbClr val="060606"/>
                </a:solidFill>
                <a:latin typeface="Times New Roman" pitchFamily="18" charset="0"/>
                <a:ea typeface="楷体" pitchFamily="49" charset="-122"/>
              </a:rPr>
              <a:t>个数量级，因此可以实现电子运动方程和核运动方程的近似脱耦。这样，电子可以看作是在一组准晶态原子核的平均势场下运动。</a:t>
            </a:r>
            <a:endParaRPr lang="en-US" altLang="zh-CN" sz="2400" b="1" dirty="0" smtClean="0">
              <a:solidFill>
                <a:srgbClr val="060606"/>
              </a:solidFill>
              <a:latin typeface="Times New Roman" pitchFamily="18" charset="0"/>
              <a:ea typeface="楷体" pitchFamily="49" charset="-122"/>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lgn="just">
              <a:buFont typeface="Wingdings" pitchFamily="2" charset="2"/>
              <a:buChar char="l"/>
            </a:pPr>
            <a:r>
              <a:rPr lang="en-US" altLang="zh-CN" dirty="0" smtClean="0"/>
              <a:t> </a:t>
            </a:r>
            <a:r>
              <a:rPr lang="en-US" altLang="zh-CN" sz="2400" b="1" dirty="0" err="1" smtClean="0">
                <a:solidFill>
                  <a:srgbClr val="060606"/>
                </a:solidFill>
                <a:latin typeface="Times New Roman" pitchFamily="18" charset="0"/>
                <a:ea typeface="楷体" pitchFamily="49" charset="-122"/>
              </a:rPr>
              <a:t>Hions</a:t>
            </a:r>
            <a:r>
              <a:rPr lang="en-US" altLang="zh-CN" sz="2400" b="1" dirty="0" smtClean="0">
                <a:solidFill>
                  <a:srgbClr val="060606"/>
                </a:solidFill>
                <a:latin typeface="Times New Roman" pitchFamily="18" charset="0"/>
                <a:ea typeface="楷体" pitchFamily="49" charset="-122"/>
              </a:rPr>
              <a:t> is simple classical Interaction independent of the electrons (Born-Oppenheimer approximation)</a:t>
            </a:r>
          </a:p>
          <a:p>
            <a:pPr algn="just">
              <a:buFont typeface="Wingdings" pitchFamily="2" charset="2"/>
              <a:buChar char="l"/>
            </a:pPr>
            <a:r>
              <a:rPr lang="en-US" altLang="zh-CN" sz="2400" b="1" dirty="0" smtClean="0">
                <a:solidFill>
                  <a:srgbClr val="060606"/>
                </a:solidFill>
                <a:latin typeface="Times New Roman" pitchFamily="18" charset="0"/>
                <a:ea typeface="楷体" pitchFamily="49" charset="-122"/>
              </a:rPr>
              <a:t> But how do we solve </a:t>
            </a:r>
            <a:r>
              <a:rPr lang="en-US" altLang="zh-CN" sz="2400" b="1" dirty="0" err="1" smtClean="0">
                <a:solidFill>
                  <a:srgbClr val="060606"/>
                </a:solidFill>
                <a:latin typeface="Times New Roman" pitchFamily="18" charset="0"/>
                <a:ea typeface="楷体" pitchFamily="49" charset="-122"/>
              </a:rPr>
              <a:t>H</a:t>
            </a:r>
            <a:r>
              <a:rPr lang="en-US" altLang="zh-CN" sz="2400" b="1" baseline="-25000" dirty="0" err="1" smtClean="0">
                <a:solidFill>
                  <a:srgbClr val="060606"/>
                </a:solidFill>
                <a:latin typeface="Times New Roman" pitchFamily="18" charset="0"/>
                <a:ea typeface="楷体" pitchFamily="49" charset="-122"/>
              </a:rPr>
              <a:t>electron</a:t>
            </a:r>
            <a:r>
              <a:rPr lang="en-US" altLang="zh-CN" sz="2400" b="1" dirty="0" smtClean="0">
                <a:solidFill>
                  <a:srgbClr val="060606"/>
                </a:solidFill>
                <a:latin typeface="Times New Roman" pitchFamily="18" charset="0"/>
                <a:ea typeface="楷体" pitchFamily="49" charset="-122"/>
              </a:rPr>
              <a:t>?</a:t>
            </a:r>
          </a:p>
          <a:p>
            <a:pPr algn="just">
              <a:buFont typeface="Wingdings" pitchFamily="2" charset="2"/>
              <a:buChar char="l"/>
            </a:pPr>
            <a:r>
              <a:rPr lang="en-US" altLang="zh-CN" sz="2400" b="1" dirty="0" smtClean="0">
                <a:solidFill>
                  <a:srgbClr val="060606"/>
                </a:solidFill>
                <a:latin typeface="Times New Roman" pitchFamily="18" charset="0"/>
                <a:ea typeface="楷体" pitchFamily="49" charset="-122"/>
              </a:rPr>
              <a:t> This is what quantum mechanical codes spend their time on</a:t>
            </a:r>
          </a:p>
        </p:txBody>
      </p:sp>
      <p:sp>
        <p:nvSpPr>
          <p:cNvPr id="8" name="椭圆 7"/>
          <p:cNvSpPr>
            <a:spLocks noChangeAspect="1"/>
          </p:cNvSpPr>
          <p:nvPr/>
        </p:nvSpPr>
        <p:spPr>
          <a:xfrm>
            <a:off x="5412737" y="2743200"/>
            <a:ext cx="1440000" cy="144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6053993" y="3386142"/>
            <a:ext cx="216000" cy="216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cxnSpLocks noChangeAspect="1"/>
          </p:cNvCxnSpPr>
          <p:nvPr/>
        </p:nvCxnSpPr>
        <p:spPr>
          <a:xfrm rot="13440000" flipH="1">
            <a:off x="6195609" y="3383196"/>
            <a:ext cx="180000" cy="18000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525754" y="3208181"/>
            <a:ext cx="494046" cy="461665"/>
          </a:xfrm>
          <a:prstGeom prst="rect">
            <a:avLst/>
          </a:prstGeom>
          <a:noFill/>
        </p:spPr>
        <p:txBody>
          <a:bodyPr wrap="none" rtlCol="0">
            <a:spAutoFit/>
          </a:bodyPr>
          <a:lstStyle/>
          <a:p>
            <a:r>
              <a:rPr lang="zh-CN" altLang="en-US" sz="2400" b="1" dirty="0" smtClean="0">
                <a:solidFill>
                  <a:srgbClr val="060606"/>
                </a:solidFill>
                <a:latin typeface="Times New Roman" pitchFamily="18" charset="0"/>
                <a:ea typeface="楷体" pitchFamily="49" charset="-122"/>
              </a:rPr>
              <a:t>核</a:t>
            </a:r>
            <a:endParaRPr lang="zh-CN" altLang="en-US" sz="2400" b="1" dirty="0">
              <a:solidFill>
                <a:srgbClr val="060606"/>
              </a:solidFill>
              <a:latin typeface="Times New Roman" pitchFamily="18" charset="0"/>
              <a:ea typeface="楷体" pitchFamily="49" charset="-122"/>
            </a:endParaRPr>
          </a:p>
        </p:txBody>
      </p:sp>
      <p:sp>
        <p:nvSpPr>
          <p:cNvPr id="12" name="TextBox 11"/>
          <p:cNvSpPr txBox="1"/>
          <p:nvPr/>
        </p:nvSpPr>
        <p:spPr>
          <a:xfrm>
            <a:off x="6019800" y="3512981"/>
            <a:ext cx="766557" cy="461665"/>
          </a:xfrm>
          <a:prstGeom prst="rect">
            <a:avLst/>
          </a:prstGeom>
          <a:noFill/>
        </p:spPr>
        <p:txBody>
          <a:bodyPr wrap="none" rtlCol="0">
            <a:spAutoFit/>
          </a:bodyPr>
          <a:lstStyle/>
          <a:p>
            <a:r>
              <a:rPr lang="en-US" altLang="zh-CN" sz="2400" b="1" dirty="0" smtClean="0">
                <a:solidFill>
                  <a:srgbClr val="060606"/>
                </a:solidFill>
                <a:latin typeface="Times New Roman" pitchFamily="18" charset="0"/>
                <a:ea typeface="楷体" pitchFamily="49" charset="-122"/>
              </a:rPr>
              <a:t>slow</a:t>
            </a:r>
            <a:endParaRPr lang="zh-CN" altLang="en-US" sz="2400" b="1" dirty="0">
              <a:solidFill>
                <a:srgbClr val="060606"/>
              </a:solidFill>
              <a:latin typeface="Times New Roman" pitchFamily="18" charset="0"/>
              <a:ea typeface="楷体" pitchFamily="49" charset="-122"/>
            </a:endParaRPr>
          </a:p>
        </p:txBody>
      </p:sp>
      <p:sp>
        <p:nvSpPr>
          <p:cNvPr id="13" name="椭圆 12"/>
          <p:cNvSpPr>
            <a:spLocks noChangeAspect="1"/>
          </p:cNvSpPr>
          <p:nvPr/>
        </p:nvSpPr>
        <p:spPr>
          <a:xfrm>
            <a:off x="6768373" y="3314704"/>
            <a:ext cx="108000" cy="108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rot="5400000" flipH="1">
            <a:off x="6696000" y="3204000"/>
            <a:ext cx="288000" cy="19060"/>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892775" y="3055781"/>
            <a:ext cx="803425" cy="461665"/>
          </a:xfrm>
          <a:prstGeom prst="rect">
            <a:avLst/>
          </a:prstGeom>
          <a:noFill/>
        </p:spPr>
        <p:txBody>
          <a:bodyPr wrap="none" rtlCol="0">
            <a:spAutoFit/>
          </a:bodyPr>
          <a:lstStyle/>
          <a:p>
            <a:r>
              <a:rPr lang="zh-CN" altLang="en-US" sz="2400" b="1" dirty="0" smtClean="0">
                <a:solidFill>
                  <a:srgbClr val="060606"/>
                </a:solidFill>
                <a:latin typeface="Times New Roman" pitchFamily="18" charset="0"/>
                <a:ea typeface="楷体" pitchFamily="49" charset="-122"/>
              </a:rPr>
              <a:t>电子</a:t>
            </a:r>
            <a:endParaRPr lang="zh-CN" altLang="en-US" sz="2400" b="1" dirty="0">
              <a:solidFill>
                <a:srgbClr val="060606"/>
              </a:solidFill>
              <a:latin typeface="Times New Roman" pitchFamily="18" charset="0"/>
              <a:ea typeface="楷体" pitchFamily="49" charset="-122"/>
            </a:endParaRPr>
          </a:p>
        </p:txBody>
      </p:sp>
      <p:sp>
        <p:nvSpPr>
          <p:cNvPr id="16" name="TextBox 15"/>
          <p:cNvSpPr txBox="1"/>
          <p:nvPr/>
        </p:nvSpPr>
        <p:spPr>
          <a:xfrm>
            <a:off x="6934200" y="3360581"/>
            <a:ext cx="663964" cy="461665"/>
          </a:xfrm>
          <a:prstGeom prst="rect">
            <a:avLst/>
          </a:prstGeom>
          <a:noFill/>
        </p:spPr>
        <p:txBody>
          <a:bodyPr wrap="none" rtlCol="0">
            <a:spAutoFit/>
          </a:bodyPr>
          <a:lstStyle/>
          <a:p>
            <a:r>
              <a:rPr lang="en-US" altLang="zh-CN" sz="2400" b="1" dirty="0" smtClean="0">
                <a:solidFill>
                  <a:srgbClr val="060606"/>
                </a:solidFill>
                <a:latin typeface="Times New Roman" pitchFamily="18" charset="0"/>
                <a:ea typeface="楷体" pitchFamily="49" charset="-122"/>
              </a:rPr>
              <a:t>fast</a:t>
            </a:r>
            <a:endParaRPr lang="zh-CN" altLang="en-US" sz="2400" b="1" dirty="0">
              <a:solidFill>
                <a:srgbClr val="060606"/>
              </a:solidFill>
              <a:latin typeface="Times New Roman" pitchFamily="18" charset="0"/>
              <a:ea typeface="楷体" pitchFamily="49" charset="-122"/>
            </a:endParaRPr>
          </a:p>
        </p:txBody>
      </p:sp>
      <p:graphicFrame>
        <p:nvGraphicFramePr>
          <p:cNvPr id="17" name="Object 1"/>
          <p:cNvGraphicFramePr>
            <a:graphicFrameLocks noChangeAspect="1"/>
          </p:cNvGraphicFramePr>
          <p:nvPr/>
        </p:nvGraphicFramePr>
        <p:xfrm>
          <a:off x="928662" y="3171828"/>
          <a:ext cx="4025309" cy="676289"/>
        </p:xfrm>
        <a:graphic>
          <a:graphicData uri="http://schemas.openxmlformats.org/presentationml/2006/ole">
            <p:oleObj spid="_x0000_s60418" name="Equation" r:id="rId3" imgW="1358640" imgH="228600" progId="Equation.DSMT4">
              <p:embed/>
            </p:oleObj>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642910" y="768489"/>
            <a:ext cx="7786742" cy="5693866"/>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多体问题的复杂性</a:t>
            </a:r>
            <a:endParaRPr lang="en-US" altLang="zh-CN" sz="2400" b="1" dirty="0" smtClean="0">
              <a:solidFill>
                <a:srgbClr val="060606"/>
              </a:solidFill>
              <a:latin typeface="Times New Roman" pitchFamily="18" charset="0"/>
              <a:ea typeface="楷体" pitchFamily="49" charset="-122"/>
            </a:endParaRPr>
          </a:p>
          <a:p>
            <a:r>
              <a:rPr lang="en-US" altLang="zh-CN" sz="2400" b="1" dirty="0" smtClean="0">
                <a:solidFill>
                  <a:srgbClr val="060606"/>
                </a:solidFill>
                <a:latin typeface="Times New Roman" pitchFamily="18" charset="0"/>
                <a:ea typeface="楷体" pitchFamily="49" charset="-122"/>
              </a:rPr>
              <a:t>Quantum Many-bodies</a:t>
            </a:r>
          </a:p>
          <a:p>
            <a:r>
              <a:rPr lang="zh-CN" altLang="en-US" sz="2400" b="1" dirty="0" smtClean="0">
                <a:solidFill>
                  <a:srgbClr val="060606"/>
                </a:solidFill>
                <a:latin typeface="Times New Roman" pitchFamily="18" charset="0"/>
                <a:ea typeface="楷体" pitchFamily="49" charset="-122"/>
              </a:rPr>
              <a:t>一个具有</a:t>
            </a:r>
            <a:r>
              <a:rPr lang="en-US" altLang="zh-CN" sz="2400" b="1" dirty="0" smtClean="0">
                <a:solidFill>
                  <a:srgbClr val="060606"/>
                </a:solidFill>
                <a:latin typeface="Times New Roman" pitchFamily="18" charset="0"/>
                <a:ea typeface="楷体" pitchFamily="49" charset="-122"/>
              </a:rPr>
              <a:t>N</a:t>
            </a:r>
            <a:r>
              <a:rPr lang="zh-CN" altLang="en-US" sz="2400" b="1" dirty="0" smtClean="0">
                <a:solidFill>
                  <a:srgbClr val="060606"/>
                </a:solidFill>
                <a:latin typeface="Times New Roman" pitchFamily="18" charset="0"/>
                <a:ea typeface="楷体" pitchFamily="49" charset="-122"/>
              </a:rPr>
              <a:t>个原子的体系，我们必须处理</a:t>
            </a:r>
            <a:r>
              <a:rPr lang="en-US" altLang="zh-CN" sz="2400" b="1" dirty="0" smtClean="0">
                <a:solidFill>
                  <a:srgbClr val="060606"/>
                </a:solidFill>
                <a:latin typeface="Times New Roman" pitchFamily="18" charset="0"/>
                <a:ea typeface="楷体" pitchFamily="49" charset="-122"/>
              </a:rPr>
              <a:t>N+ZN</a:t>
            </a:r>
            <a:r>
              <a:rPr lang="zh-CN" altLang="en-US" sz="2400" b="1" dirty="0" smtClean="0">
                <a:solidFill>
                  <a:srgbClr val="060606"/>
                </a:solidFill>
                <a:latin typeface="Times New Roman" pitchFamily="18" charset="0"/>
                <a:ea typeface="楷体" pitchFamily="49" charset="-122"/>
              </a:rPr>
              <a:t>粒子间的相互作用，这是一个典型的复杂的量子多体问题，此系统的</a:t>
            </a:r>
            <a:r>
              <a:rPr lang="en-US" altLang="zh-CN" sz="2400" b="1" dirty="0" smtClean="0">
                <a:solidFill>
                  <a:srgbClr val="060606"/>
                </a:solidFill>
                <a:latin typeface="Times New Roman" pitchFamily="18" charset="0"/>
                <a:ea typeface="楷体" pitchFamily="49" charset="-122"/>
              </a:rPr>
              <a:t>Hamiltonian</a:t>
            </a:r>
            <a:r>
              <a:rPr lang="zh-CN" altLang="en-US" sz="2400" b="1" dirty="0" smtClean="0">
                <a:solidFill>
                  <a:srgbClr val="060606"/>
                </a:solidFill>
                <a:latin typeface="Times New Roman" pitchFamily="18" charset="0"/>
                <a:ea typeface="楷体" pitchFamily="49" charset="-122"/>
              </a:rPr>
              <a:t>可精确写成：</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pPr algn="just"/>
            <a:r>
              <a:rPr lang="en-US" altLang="zh-CN" b="1" dirty="0" smtClean="0">
                <a:solidFill>
                  <a:srgbClr val="060606"/>
                </a:solidFill>
                <a:latin typeface="Times New Roman" pitchFamily="18" charset="0"/>
                <a:ea typeface="楷体" pitchFamily="49" charset="-122"/>
              </a:rPr>
              <a:t>Real bulk materials, even very small particles, have many atoms: 1mol=6x10</a:t>
            </a:r>
            <a:r>
              <a:rPr lang="en-US" altLang="zh-CN" b="1" baseline="30000" dirty="0" smtClean="0">
                <a:solidFill>
                  <a:srgbClr val="060606"/>
                </a:solidFill>
                <a:latin typeface="Times New Roman" pitchFamily="18" charset="0"/>
                <a:ea typeface="楷体" pitchFamily="49" charset="-122"/>
              </a:rPr>
              <a:t>23</a:t>
            </a:r>
            <a:r>
              <a:rPr lang="en-US" altLang="zh-CN" b="1" dirty="0" smtClean="0">
                <a:solidFill>
                  <a:srgbClr val="060606"/>
                </a:solidFill>
                <a:latin typeface="Times New Roman" pitchFamily="18" charset="0"/>
                <a:ea typeface="楷体" pitchFamily="49" charset="-122"/>
              </a:rPr>
              <a:t> atoms. </a:t>
            </a:r>
          </a:p>
          <a:p>
            <a:pPr algn="just"/>
            <a:r>
              <a:rPr lang="en-US" altLang="zh-CN" b="1" dirty="0" smtClean="0">
                <a:solidFill>
                  <a:srgbClr val="060606"/>
                </a:solidFill>
                <a:latin typeface="Times New Roman" pitchFamily="18" charset="0"/>
                <a:ea typeface="楷体" pitchFamily="49" charset="-122"/>
              </a:rPr>
              <a:t>Therefore, most atoms behave like they area  surrounded by an environment of other atoms. How do we simulate this environment near edges of our simulation?</a:t>
            </a:r>
          </a:p>
        </p:txBody>
      </p:sp>
      <p:graphicFrame>
        <p:nvGraphicFramePr>
          <p:cNvPr id="8" name="Object 2"/>
          <p:cNvGraphicFramePr>
            <a:graphicFrameLocks noChangeAspect="1"/>
          </p:cNvGraphicFramePr>
          <p:nvPr/>
        </p:nvGraphicFramePr>
        <p:xfrm>
          <a:off x="1142976" y="2630639"/>
          <a:ext cx="6780516" cy="2169961"/>
        </p:xfrm>
        <a:graphic>
          <a:graphicData uri="http://schemas.openxmlformats.org/presentationml/2006/ole">
            <p:oleObj spid="_x0000_s61442" name="Equation" r:id="rId3" imgW="3251160" imgH="1041120" progId="Equation.DSMT4">
              <p:embed/>
            </p:oleObj>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642910" y="1002268"/>
            <a:ext cx="1414490" cy="461665"/>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波动方程</a:t>
            </a:r>
            <a:endParaRPr lang="en-US" altLang="zh-CN" sz="2400" b="1" dirty="0" smtClean="0">
              <a:solidFill>
                <a:srgbClr val="060606"/>
              </a:solidFill>
              <a:latin typeface="Times New Roman" pitchFamily="18" charset="0"/>
              <a:ea typeface="楷体" pitchFamily="49" charset="-122"/>
            </a:endParaRPr>
          </a:p>
        </p:txBody>
      </p:sp>
      <p:graphicFrame>
        <p:nvGraphicFramePr>
          <p:cNvPr id="8" name="Object 1"/>
          <p:cNvGraphicFramePr>
            <a:graphicFrameLocks noChangeAspect="1"/>
          </p:cNvGraphicFramePr>
          <p:nvPr/>
        </p:nvGraphicFramePr>
        <p:xfrm>
          <a:off x="2071670" y="1000108"/>
          <a:ext cx="4589463" cy="979487"/>
        </p:xfrm>
        <a:graphic>
          <a:graphicData uri="http://schemas.openxmlformats.org/presentationml/2006/ole">
            <p:oleObj spid="_x0000_s62466" name="Equation" r:id="rId3" imgW="2260440" imgH="482400" progId="Equation.DSMT4">
              <p:embed/>
            </p:oleObj>
          </a:graphicData>
        </a:graphic>
      </p:graphicFrame>
      <p:pic>
        <p:nvPicPr>
          <p:cNvPr id="9" name="Picture 3" descr="https://gss0.bdstatic.com/94o3dSag_xI4khGkpoWK1HF6hhy/baike/c0%3Dbaike150%2C5%2C5%2C150%2C50/sign=1063cd90377adab429dd1311eabdd879/503d269759ee3d6dbd81f97342166d224e4adec7.jpg"/>
          <p:cNvPicPr>
            <a:picLocks noChangeAspect="1" noChangeArrowheads="1"/>
          </p:cNvPicPr>
          <p:nvPr/>
        </p:nvPicPr>
        <p:blipFill>
          <a:blip r:embed="rId4" cstate="print"/>
          <a:srcRect/>
          <a:stretch>
            <a:fillRect/>
          </a:stretch>
        </p:blipFill>
        <p:spPr bwMode="auto">
          <a:xfrm>
            <a:off x="1447800" y="2038800"/>
            <a:ext cx="5212832" cy="3600000"/>
          </a:xfrm>
          <a:prstGeom prst="rect">
            <a:avLst/>
          </a:prstGeom>
          <a:noFill/>
        </p:spPr>
      </p:pic>
      <p:sp>
        <p:nvSpPr>
          <p:cNvPr id="10" name="TextBox 9"/>
          <p:cNvSpPr txBox="1"/>
          <p:nvPr/>
        </p:nvSpPr>
        <p:spPr>
          <a:xfrm>
            <a:off x="1143001" y="5715000"/>
            <a:ext cx="6781800" cy="461665"/>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能带理论</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研究固体中电子运动的主要理论基础</a:t>
            </a:r>
            <a:endParaRPr lang="zh-CN" altLang="en-US" sz="2400" b="1" dirty="0">
              <a:solidFill>
                <a:srgbClr val="060606"/>
              </a:solidFill>
              <a:latin typeface="Times New Roman" pitchFamily="18" charset="0"/>
              <a:ea typeface="楷体"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414310" y="1319748"/>
            <a:ext cx="8043890" cy="3785652"/>
          </a:xfrm>
          <a:prstGeom prst="rect">
            <a:avLst/>
          </a:prstGeom>
          <a:noFill/>
        </p:spPr>
        <p:txBody>
          <a:bodyPr wrap="square" rtlCol="0">
            <a:spAutoFit/>
          </a:bodyPr>
          <a:lstStyle/>
          <a:p>
            <a:pPr algn="just"/>
            <a:r>
              <a:rPr lang="zh-CN" altLang="en-US" sz="2400" b="1" dirty="0" smtClean="0">
                <a:solidFill>
                  <a:srgbClr val="060606"/>
                </a:solidFill>
                <a:latin typeface="Times New Roman" pitchFamily="18" charset="0"/>
                <a:ea typeface="楷体" pitchFamily="49" charset="-122"/>
              </a:rPr>
              <a:t>能带理论</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定性地阐明了晶体中电子运动的普遍性特点</a:t>
            </a:r>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buFont typeface="Arial" pitchFamily="34" charset="0"/>
              <a:buChar char="•"/>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说明了导体、非导体的区别</a:t>
            </a:r>
            <a:endParaRPr lang="en-US" altLang="zh-CN" sz="2400" b="1" dirty="0" smtClean="0">
              <a:solidFill>
                <a:srgbClr val="060606"/>
              </a:solidFill>
              <a:latin typeface="Times New Roman" pitchFamily="18" charset="0"/>
              <a:ea typeface="楷体" pitchFamily="49" charset="-122"/>
            </a:endParaRPr>
          </a:p>
          <a:p>
            <a:pPr algn="just">
              <a:buFont typeface="Arial" pitchFamily="34" charset="0"/>
              <a:buChar char="•"/>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晶体中电子的平均自由程为什么远大于原子的间距</a:t>
            </a:r>
            <a:endParaRPr lang="en-US" altLang="zh-CN" sz="2400" b="1" dirty="0" smtClean="0">
              <a:solidFill>
                <a:srgbClr val="060606"/>
              </a:solidFill>
              <a:latin typeface="Times New Roman" pitchFamily="18" charset="0"/>
              <a:ea typeface="楷体" pitchFamily="49" charset="-122"/>
            </a:endParaRPr>
          </a:p>
          <a:p>
            <a:pPr algn="just">
              <a:buFont typeface="Arial" pitchFamily="34" charset="0"/>
              <a:buChar char="•"/>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能带论提供了分析半导体理论问题的基础，推动了半导体技术的发展</a:t>
            </a:r>
            <a:endParaRPr lang="en-US" altLang="zh-CN" sz="2400" b="1" dirty="0" smtClean="0">
              <a:solidFill>
                <a:srgbClr val="060606"/>
              </a:solidFill>
              <a:latin typeface="Times New Roman" pitchFamily="18" charset="0"/>
              <a:ea typeface="楷体" pitchFamily="49" charset="-122"/>
            </a:endParaRPr>
          </a:p>
          <a:p>
            <a:pPr algn="just">
              <a:buFont typeface="Arial" pitchFamily="34" charset="0"/>
              <a:buChar char="•"/>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随着计算机技术的发展，能带理论的研究从定性的普遍性规律发展到对具体材料复杂能带结构的计算</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304800" y="1038523"/>
            <a:ext cx="8348690" cy="2923877"/>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能带的形成</a:t>
            </a:r>
            <a:r>
              <a:rPr lang="en-US" altLang="zh-CN" sz="2400" b="1" dirty="0" smtClean="0">
                <a:solidFill>
                  <a:srgbClr val="060606"/>
                </a:solidFill>
                <a:latin typeface="Times New Roman" pitchFamily="18" charset="0"/>
                <a:ea typeface="楷体" pitchFamily="49" charset="-122"/>
              </a:rPr>
              <a:t>-----(1)</a:t>
            </a:r>
            <a:r>
              <a:rPr lang="zh-CN" altLang="en-US" sz="2400" b="1" dirty="0" smtClean="0">
                <a:solidFill>
                  <a:srgbClr val="060606"/>
                </a:solidFill>
                <a:latin typeface="Times New Roman" pitchFamily="18" charset="0"/>
                <a:ea typeface="楷体" pitchFamily="49" charset="-122"/>
              </a:rPr>
              <a:t>电子的共有化运动</a:t>
            </a:r>
            <a:endParaRPr lang="en-US" altLang="zh-CN" sz="2400" b="1" dirty="0" smtClean="0">
              <a:solidFill>
                <a:srgbClr val="060606"/>
              </a:solidFill>
              <a:latin typeface="Times New Roman" pitchFamily="18" charset="0"/>
              <a:ea typeface="楷体" pitchFamily="49" charset="-122"/>
            </a:endParaRPr>
          </a:p>
          <a:p>
            <a:pPr marL="342900" indent="-342900">
              <a:buAutoNum type="arabicPeriod"/>
            </a:pPr>
            <a:r>
              <a:rPr lang="zh-CN" altLang="en-US" sz="2000" b="1" dirty="0" smtClean="0">
                <a:solidFill>
                  <a:srgbClr val="060606"/>
                </a:solidFill>
                <a:latin typeface="Times New Roman" pitchFamily="18" charset="0"/>
                <a:ea typeface="楷体" pitchFamily="49" charset="-122"/>
              </a:rPr>
              <a:t>当原子相互接近形成晶体时，不同原子的内外个电子壳层之间就有一定程度的交叠，相邻原子最外层交叠多，内壳层交叠少。</a:t>
            </a:r>
            <a:endParaRPr lang="en-US" altLang="zh-CN" sz="2000" b="1" dirty="0" smtClean="0">
              <a:solidFill>
                <a:srgbClr val="060606"/>
              </a:solidFill>
              <a:latin typeface="Times New Roman" pitchFamily="18" charset="0"/>
              <a:ea typeface="楷体" pitchFamily="49" charset="-122"/>
            </a:endParaRPr>
          </a:p>
          <a:p>
            <a:pPr marL="342900" indent="-342900">
              <a:buAutoNum type="arabicPeriod"/>
            </a:pPr>
            <a:r>
              <a:rPr lang="zh-CN" altLang="en-US" sz="2000" b="1" dirty="0" smtClean="0">
                <a:solidFill>
                  <a:srgbClr val="060606"/>
                </a:solidFill>
                <a:latin typeface="Times New Roman" pitchFamily="18" charset="0"/>
                <a:ea typeface="楷体" pitchFamily="49" charset="-122"/>
              </a:rPr>
              <a:t>由于电子壳层的交叠，电子不再完全局限于某一个原子，可以由一个原子转移到相邻原子上，即电子可以在整个晶体中运动，这种运动称为电子的共有化运动。</a:t>
            </a:r>
            <a:endParaRPr lang="en-US" altLang="zh-CN" sz="2000" b="1" dirty="0" smtClean="0">
              <a:solidFill>
                <a:srgbClr val="060606"/>
              </a:solidFill>
              <a:latin typeface="Times New Roman" pitchFamily="18" charset="0"/>
              <a:ea typeface="楷体" pitchFamily="49" charset="-122"/>
            </a:endParaRPr>
          </a:p>
          <a:p>
            <a:pPr marL="342900" indent="-342900">
              <a:buAutoNum type="arabicPeriod"/>
            </a:pPr>
            <a:r>
              <a:rPr lang="zh-CN" altLang="en-US" sz="2000" b="1" dirty="0" smtClean="0">
                <a:solidFill>
                  <a:srgbClr val="060606"/>
                </a:solidFill>
                <a:latin typeface="Times New Roman" pitchFamily="18" charset="0"/>
                <a:ea typeface="楷体" pitchFamily="49" charset="-122"/>
              </a:rPr>
              <a:t>各原子中只有相似壳层上的电子才有相同的能量，电子只能在相似壳层间转移，形成所谓的</a:t>
            </a:r>
            <a:r>
              <a:rPr lang="en-US" altLang="zh-CN" sz="2000" b="1" dirty="0" smtClean="0">
                <a:solidFill>
                  <a:srgbClr val="060606"/>
                </a:solidFill>
                <a:latin typeface="Times New Roman" pitchFamily="18" charset="0"/>
                <a:ea typeface="楷体" pitchFamily="49" charset="-122"/>
              </a:rPr>
              <a:t>s</a:t>
            </a:r>
            <a:r>
              <a:rPr lang="zh-CN" altLang="en-US" sz="2000" b="1" dirty="0" smtClean="0">
                <a:solidFill>
                  <a:srgbClr val="060606"/>
                </a:solidFill>
                <a:latin typeface="Times New Roman" pitchFamily="18" charset="0"/>
                <a:ea typeface="楷体" pitchFamily="49" charset="-122"/>
              </a:rPr>
              <a:t>态共有化电子或</a:t>
            </a:r>
            <a:r>
              <a:rPr lang="en-US" altLang="zh-CN" sz="2000" b="1" dirty="0" smtClean="0">
                <a:solidFill>
                  <a:srgbClr val="060606"/>
                </a:solidFill>
                <a:latin typeface="Times New Roman" pitchFamily="18" charset="0"/>
                <a:ea typeface="楷体" pitchFamily="49" charset="-122"/>
              </a:rPr>
              <a:t>p</a:t>
            </a:r>
            <a:r>
              <a:rPr lang="zh-CN" altLang="en-US" sz="2000" b="1" dirty="0" smtClean="0">
                <a:solidFill>
                  <a:srgbClr val="060606"/>
                </a:solidFill>
                <a:latin typeface="Times New Roman" pitchFamily="18" charset="0"/>
                <a:ea typeface="楷体" pitchFamily="49" charset="-122"/>
              </a:rPr>
              <a:t>态共有化电子。</a:t>
            </a:r>
            <a:endParaRPr lang="en-US" altLang="zh-CN" sz="2000" b="1" dirty="0" smtClean="0">
              <a:solidFill>
                <a:srgbClr val="060606"/>
              </a:solidFill>
              <a:latin typeface="Times New Roman" pitchFamily="18" charset="0"/>
              <a:ea typeface="楷体" pitchFamily="49" charset="-122"/>
            </a:endParaRPr>
          </a:p>
          <a:p>
            <a:pPr marL="342900" indent="-342900">
              <a:buAutoNum type="arabicPeriod"/>
            </a:pPr>
            <a:r>
              <a:rPr lang="zh-CN" altLang="en-US" sz="2000" b="1" dirty="0" smtClean="0">
                <a:solidFill>
                  <a:srgbClr val="060606"/>
                </a:solidFill>
                <a:latin typeface="Times New Roman" pitchFamily="18" charset="0"/>
                <a:ea typeface="楷体" pitchFamily="49" charset="-122"/>
              </a:rPr>
              <a:t>最外层电子交叠程度最大，共有化运动最显著。</a:t>
            </a:r>
            <a:endParaRPr lang="en-US" altLang="zh-CN" sz="2000" b="1" dirty="0" smtClean="0">
              <a:solidFill>
                <a:srgbClr val="060606"/>
              </a:solidFill>
              <a:latin typeface="Times New Roman" pitchFamily="18" charset="0"/>
              <a:ea typeface="楷体" pitchFamily="49" charset="-122"/>
            </a:endParaRPr>
          </a:p>
        </p:txBody>
      </p:sp>
      <p:sp>
        <p:nvSpPr>
          <p:cNvPr id="8" name="椭圆 7"/>
          <p:cNvSpPr>
            <a:spLocks noChangeAspect="1"/>
          </p:cNvSpPr>
          <p:nvPr/>
        </p:nvSpPr>
        <p:spPr>
          <a:xfrm>
            <a:off x="1436520" y="4567658"/>
            <a:ext cx="1440000" cy="144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9" name="椭圆 8"/>
          <p:cNvSpPr>
            <a:spLocks noChangeAspect="1"/>
          </p:cNvSpPr>
          <p:nvPr/>
        </p:nvSpPr>
        <p:spPr>
          <a:xfrm>
            <a:off x="2077776" y="5210600"/>
            <a:ext cx="180000" cy="180000"/>
          </a:xfrm>
          <a:prstGeom prst="ellipse">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0" name="TextBox 9"/>
          <p:cNvSpPr txBox="1"/>
          <p:nvPr/>
        </p:nvSpPr>
        <p:spPr>
          <a:xfrm>
            <a:off x="2008024" y="4150270"/>
            <a:ext cx="3914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3s</a:t>
            </a:r>
            <a:endParaRPr lang="zh-CN" altLang="en-US" dirty="0">
              <a:latin typeface="Times New Roman" pitchFamily="18" charset="0"/>
              <a:cs typeface="Times New Roman" pitchFamily="18" charset="0"/>
            </a:endParaRPr>
          </a:p>
        </p:txBody>
      </p:sp>
      <p:sp>
        <p:nvSpPr>
          <p:cNvPr id="11" name="TextBox 10"/>
          <p:cNvSpPr txBox="1"/>
          <p:nvPr/>
        </p:nvSpPr>
        <p:spPr>
          <a:xfrm>
            <a:off x="1936586" y="5638326"/>
            <a:ext cx="42351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2p</a:t>
            </a:r>
            <a:endParaRPr lang="zh-CN" altLang="en-US" dirty="0">
              <a:latin typeface="Times New Roman" pitchFamily="18" charset="0"/>
              <a:cs typeface="Times New Roman" pitchFamily="18" charset="0"/>
            </a:endParaRPr>
          </a:p>
        </p:txBody>
      </p:sp>
      <p:sp>
        <p:nvSpPr>
          <p:cNvPr id="12" name="椭圆 11"/>
          <p:cNvSpPr>
            <a:spLocks noChangeAspect="1"/>
          </p:cNvSpPr>
          <p:nvPr/>
        </p:nvSpPr>
        <p:spPr>
          <a:xfrm>
            <a:off x="2079462" y="4507460"/>
            <a:ext cx="108000" cy="108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3" name="椭圆 12"/>
          <p:cNvSpPr>
            <a:spLocks noChangeAspect="1"/>
          </p:cNvSpPr>
          <p:nvPr/>
        </p:nvSpPr>
        <p:spPr>
          <a:xfrm>
            <a:off x="1793710" y="4936088"/>
            <a:ext cx="720000" cy="720000"/>
          </a:xfrm>
          <a:prstGeom prst="ellipse">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4" name="椭圆 13"/>
          <p:cNvSpPr>
            <a:spLocks noChangeAspect="1"/>
          </p:cNvSpPr>
          <p:nvPr/>
        </p:nvSpPr>
        <p:spPr>
          <a:xfrm>
            <a:off x="2114338" y="5579030"/>
            <a:ext cx="108000" cy="108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5" name="椭圆 14"/>
          <p:cNvSpPr>
            <a:spLocks noChangeAspect="1"/>
          </p:cNvSpPr>
          <p:nvPr/>
        </p:nvSpPr>
        <p:spPr>
          <a:xfrm>
            <a:off x="2865280" y="4567658"/>
            <a:ext cx="1440000" cy="144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6" name="椭圆 15"/>
          <p:cNvSpPr>
            <a:spLocks noChangeAspect="1"/>
          </p:cNvSpPr>
          <p:nvPr/>
        </p:nvSpPr>
        <p:spPr>
          <a:xfrm>
            <a:off x="3506536" y="5210600"/>
            <a:ext cx="180000" cy="180000"/>
          </a:xfrm>
          <a:prstGeom prst="ellipse">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7" name="椭圆 16"/>
          <p:cNvSpPr>
            <a:spLocks noChangeAspect="1"/>
          </p:cNvSpPr>
          <p:nvPr/>
        </p:nvSpPr>
        <p:spPr>
          <a:xfrm>
            <a:off x="3508222" y="4507460"/>
            <a:ext cx="108000" cy="108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8" name="椭圆 17"/>
          <p:cNvSpPr>
            <a:spLocks noChangeAspect="1"/>
          </p:cNvSpPr>
          <p:nvPr/>
        </p:nvSpPr>
        <p:spPr>
          <a:xfrm>
            <a:off x="3222470" y="4936088"/>
            <a:ext cx="720000" cy="720000"/>
          </a:xfrm>
          <a:prstGeom prst="ellipse">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19" name="椭圆 18"/>
          <p:cNvSpPr>
            <a:spLocks noChangeAspect="1"/>
          </p:cNvSpPr>
          <p:nvPr/>
        </p:nvSpPr>
        <p:spPr>
          <a:xfrm>
            <a:off x="3543098" y="5579030"/>
            <a:ext cx="108000" cy="108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0" name="椭圆 19"/>
          <p:cNvSpPr>
            <a:spLocks noChangeAspect="1"/>
          </p:cNvSpPr>
          <p:nvPr/>
        </p:nvSpPr>
        <p:spPr>
          <a:xfrm>
            <a:off x="4294040" y="4567658"/>
            <a:ext cx="1440000" cy="144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1" name="椭圆 20"/>
          <p:cNvSpPr>
            <a:spLocks noChangeAspect="1"/>
          </p:cNvSpPr>
          <p:nvPr/>
        </p:nvSpPr>
        <p:spPr>
          <a:xfrm>
            <a:off x="4935296" y="5210600"/>
            <a:ext cx="180000" cy="180000"/>
          </a:xfrm>
          <a:prstGeom prst="ellipse">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2" name="椭圆 21"/>
          <p:cNvSpPr>
            <a:spLocks noChangeAspect="1"/>
          </p:cNvSpPr>
          <p:nvPr/>
        </p:nvSpPr>
        <p:spPr>
          <a:xfrm>
            <a:off x="4936982" y="4507460"/>
            <a:ext cx="108000" cy="108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3" name="椭圆 22"/>
          <p:cNvSpPr>
            <a:spLocks noChangeAspect="1"/>
          </p:cNvSpPr>
          <p:nvPr/>
        </p:nvSpPr>
        <p:spPr>
          <a:xfrm>
            <a:off x="4651230" y="4936088"/>
            <a:ext cx="720000" cy="720000"/>
          </a:xfrm>
          <a:prstGeom prst="ellipse">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4" name="椭圆 23"/>
          <p:cNvSpPr>
            <a:spLocks noChangeAspect="1"/>
          </p:cNvSpPr>
          <p:nvPr/>
        </p:nvSpPr>
        <p:spPr>
          <a:xfrm>
            <a:off x="4971858" y="5579030"/>
            <a:ext cx="108000" cy="108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5" name="椭圆 24"/>
          <p:cNvSpPr>
            <a:spLocks noChangeAspect="1"/>
          </p:cNvSpPr>
          <p:nvPr/>
        </p:nvSpPr>
        <p:spPr>
          <a:xfrm>
            <a:off x="5722800" y="4567658"/>
            <a:ext cx="1440000" cy="144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6" name="椭圆 25"/>
          <p:cNvSpPr>
            <a:spLocks noChangeAspect="1"/>
          </p:cNvSpPr>
          <p:nvPr/>
        </p:nvSpPr>
        <p:spPr>
          <a:xfrm>
            <a:off x="6364056" y="5210600"/>
            <a:ext cx="180000" cy="180000"/>
          </a:xfrm>
          <a:prstGeom prst="ellipse">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7" name="椭圆 26"/>
          <p:cNvSpPr>
            <a:spLocks noChangeAspect="1"/>
          </p:cNvSpPr>
          <p:nvPr/>
        </p:nvSpPr>
        <p:spPr>
          <a:xfrm>
            <a:off x="6365742" y="4507460"/>
            <a:ext cx="108000" cy="108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8" name="椭圆 27"/>
          <p:cNvSpPr>
            <a:spLocks noChangeAspect="1"/>
          </p:cNvSpPr>
          <p:nvPr/>
        </p:nvSpPr>
        <p:spPr>
          <a:xfrm>
            <a:off x="6079990" y="4936088"/>
            <a:ext cx="720000" cy="720000"/>
          </a:xfrm>
          <a:prstGeom prst="ellipse">
            <a:avLst/>
          </a:pr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
        <p:nvSpPr>
          <p:cNvPr id="29" name="椭圆 28"/>
          <p:cNvSpPr>
            <a:spLocks noChangeAspect="1"/>
          </p:cNvSpPr>
          <p:nvPr/>
        </p:nvSpPr>
        <p:spPr>
          <a:xfrm>
            <a:off x="6400618" y="5579030"/>
            <a:ext cx="108000" cy="108000"/>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cxnSp>
        <p:nvCxnSpPr>
          <p:cNvPr id="30" name="直接连接符 29"/>
          <p:cNvCxnSpPr/>
          <p:nvPr/>
        </p:nvCxnSpPr>
        <p:spPr>
          <a:xfrm rot="16200000" flipH="1">
            <a:off x="4276602" y="2403299"/>
            <a:ext cx="1588" cy="4209912"/>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16200000" flipH="1">
            <a:off x="4331430" y="3544718"/>
            <a:ext cx="1588" cy="4209912"/>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365346" y="5650468"/>
            <a:ext cx="42351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2p</a:t>
            </a:r>
            <a:endParaRPr lang="zh-CN" altLang="en-US" dirty="0">
              <a:latin typeface="Times New Roman" pitchFamily="18" charset="0"/>
              <a:cs typeface="Times New Roman" pitchFamily="18" charset="0"/>
            </a:endParaRPr>
          </a:p>
        </p:txBody>
      </p:sp>
      <p:sp>
        <p:nvSpPr>
          <p:cNvPr id="33" name="TextBox 32"/>
          <p:cNvSpPr txBox="1"/>
          <p:nvPr/>
        </p:nvSpPr>
        <p:spPr>
          <a:xfrm>
            <a:off x="4794106" y="5650468"/>
            <a:ext cx="42351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2p</a:t>
            </a:r>
            <a:endParaRPr lang="zh-CN" altLang="en-US" dirty="0">
              <a:latin typeface="Times New Roman" pitchFamily="18" charset="0"/>
              <a:cs typeface="Times New Roman" pitchFamily="18" charset="0"/>
            </a:endParaRPr>
          </a:p>
        </p:txBody>
      </p:sp>
      <p:sp>
        <p:nvSpPr>
          <p:cNvPr id="34" name="TextBox 33"/>
          <p:cNvSpPr txBox="1"/>
          <p:nvPr/>
        </p:nvSpPr>
        <p:spPr>
          <a:xfrm>
            <a:off x="6222866" y="5650468"/>
            <a:ext cx="42351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2p</a:t>
            </a:r>
            <a:endParaRPr lang="zh-CN" altLang="en-US" dirty="0">
              <a:latin typeface="Times New Roman" pitchFamily="18" charset="0"/>
              <a:cs typeface="Times New Roman" pitchFamily="18" charset="0"/>
            </a:endParaRPr>
          </a:p>
        </p:txBody>
      </p:sp>
      <p:sp>
        <p:nvSpPr>
          <p:cNvPr id="35" name="TextBox 34"/>
          <p:cNvSpPr txBox="1"/>
          <p:nvPr/>
        </p:nvSpPr>
        <p:spPr>
          <a:xfrm>
            <a:off x="3365346" y="4150270"/>
            <a:ext cx="3914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3s</a:t>
            </a:r>
            <a:endParaRPr lang="zh-CN" altLang="en-US" dirty="0">
              <a:latin typeface="Times New Roman" pitchFamily="18" charset="0"/>
              <a:cs typeface="Times New Roman" pitchFamily="18" charset="0"/>
            </a:endParaRPr>
          </a:p>
        </p:txBody>
      </p:sp>
      <p:sp>
        <p:nvSpPr>
          <p:cNvPr id="36" name="TextBox 35"/>
          <p:cNvSpPr txBox="1"/>
          <p:nvPr/>
        </p:nvSpPr>
        <p:spPr>
          <a:xfrm>
            <a:off x="4794106" y="4150270"/>
            <a:ext cx="3914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3s</a:t>
            </a:r>
            <a:endParaRPr lang="zh-CN" altLang="en-US" dirty="0">
              <a:latin typeface="Times New Roman" pitchFamily="18" charset="0"/>
              <a:cs typeface="Times New Roman" pitchFamily="18" charset="0"/>
            </a:endParaRPr>
          </a:p>
        </p:txBody>
      </p:sp>
      <p:sp>
        <p:nvSpPr>
          <p:cNvPr id="37" name="TextBox 36"/>
          <p:cNvSpPr txBox="1"/>
          <p:nvPr/>
        </p:nvSpPr>
        <p:spPr>
          <a:xfrm>
            <a:off x="6188602" y="4150270"/>
            <a:ext cx="391454" cy="369332"/>
          </a:xfrm>
          <a:prstGeom prst="rect">
            <a:avLst/>
          </a:prstGeom>
          <a:noFill/>
        </p:spPr>
        <p:txBody>
          <a:bodyPr wrap="none" rtlCol="0">
            <a:spAutoFit/>
          </a:bodyPr>
          <a:lstStyle/>
          <a:p>
            <a:r>
              <a:rPr lang="en-US" altLang="zh-CN" dirty="0" smtClean="0">
                <a:latin typeface="Times New Roman" pitchFamily="18" charset="0"/>
                <a:cs typeface="Times New Roman" pitchFamily="18" charset="0"/>
              </a:rPr>
              <a:t>3s</a:t>
            </a:r>
            <a:endParaRPr lang="zh-CN" altLang="en-US" dirty="0">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642910" y="1109647"/>
            <a:ext cx="7786742" cy="1569660"/>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能带的形成</a:t>
            </a:r>
            <a:r>
              <a:rPr lang="en-US" altLang="zh-CN" sz="2400" b="1" dirty="0" smtClean="0">
                <a:solidFill>
                  <a:srgbClr val="060606"/>
                </a:solidFill>
                <a:latin typeface="Times New Roman" pitchFamily="18" charset="0"/>
                <a:ea typeface="楷体" pitchFamily="49" charset="-122"/>
              </a:rPr>
              <a:t>-----(2)</a:t>
            </a:r>
            <a:r>
              <a:rPr lang="zh-CN" altLang="en-US" sz="2400" b="1" dirty="0" smtClean="0">
                <a:solidFill>
                  <a:srgbClr val="060606"/>
                </a:solidFill>
                <a:latin typeface="Times New Roman" pitchFamily="18" charset="0"/>
                <a:ea typeface="楷体" pitchFamily="49" charset="-122"/>
              </a:rPr>
              <a:t>能级的简并与简并分裂</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pPr marL="514350" indent="-514350">
              <a:buAutoNum type="arabicPeriod"/>
            </a:pPr>
            <a:r>
              <a:rPr lang="zh-CN" altLang="en-US" sz="2400" b="1" dirty="0" smtClean="0">
                <a:solidFill>
                  <a:srgbClr val="060606"/>
                </a:solidFill>
                <a:latin typeface="Times New Roman" pitchFamily="18" charset="0"/>
                <a:ea typeface="楷体" pitchFamily="49" charset="-122"/>
              </a:rPr>
              <a:t>原子间能级的简并</a:t>
            </a:r>
            <a:endParaRPr lang="en-US" altLang="zh-CN" sz="2400" b="1" dirty="0" smtClean="0">
              <a:solidFill>
                <a:srgbClr val="060606"/>
              </a:solidFill>
              <a:latin typeface="Times New Roman" pitchFamily="18" charset="0"/>
              <a:ea typeface="楷体" pitchFamily="49" charset="-122"/>
            </a:endParaRPr>
          </a:p>
          <a:p>
            <a:pPr marL="514350" indent="-514350">
              <a:buAutoNum type="arabicPeriod"/>
            </a:pPr>
            <a:r>
              <a:rPr lang="zh-CN" altLang="en-US" sz="2400" b="1" dirty="0" smtClean="0">
                <a:solidFill>
                  <a:srgbClr val="060606"/>
                </a:solidFill>
                <a:latin typeface="Times New Roman" pitchFamily="18" charset="0"/>
                <a:ea typeface="楷体" pitchFamily="49" charset="-122"/>
              </a:rPr>
              <a:t>原子本身能级的简并</a:t>
            </a:r>
            <a:r>
              <a:rPr lang="en-US" altLang="zh-CN" sz="2400" b="1" dirty="0" smtClean="0">
                <a:solidFill>
                  <a:srgbClr val="060606"/>
                </a:solidFill>
                <a:latin typeface="Times New Roman" pitchFamily="18" charset="0"/>
                <a:ea typeface="楷体" pitchFamily="49" charset="-122"/>
              </a:rPr>
              <a:t>----s(</a:t>
            </a:r>
            <a:r>
              <a:rPr lang="zh-CN" altLang="en-US" sz="2400" b="1" dirty="0" smtClean="0">
                <a:solidFill>
                  <a:srgbClr val="060606"/>
                </a:solidFill>
                <a:latin typeface="Times New Roman" pitchFamily="18" charset="0"/>
                <a:ea typeface="楷体" pitchFamily="49" charset="-122"/>
              </a:rPr>
              <a:t>简并度</a:t>
            </a:r>
            <a:r>
              <a:rPr lang="en-US" altLang="zh-CN" sz="2400" b="1" dirty="0" smtClean="0">
                <a:solidFill>
                  <a:srgbClr val="060606"/>
                </a:solidFill>
                <a:latin typeface="Times New Roman" pitchFamily="18" charset="0"/>
                <a:ea typeface="楷体" pitchFamily="49" charset="-122"/>
              </a:rPr>
              <a:t>1)</a:t>
            </a:r>
            <a:r>
              <a:rPr lang="zh-CN" altLang="en-US" sz="2400" b="1" dirty="0" smtClean="0">
                <a:solidFill>
                  <a:srgbClr val="060606"/>
                </a:solidFill>
                <a:latin typeface="Times New Roman" pitchFamily="18" charset="0"/>
                <a:ea typeface="楷体" pitchFamily="49" charset="-122"/>
              </a:rPr>
              <a:t>；</a:t>
            </a:r>
            <a:r>
              <a:rPr lang="en-US" altLang="zh-CN" sz="2400" b="1" dirty="0" smtClean="0">
                <a:solidFill>
                  <a:srgbClr val="060606"/>
                </a:solidFill>
                <a:latin typeface="Times New Roman" pitchFamily="18" charset="0"/>
                <a:ea typeface="楷体" pitchFamily="49" charset="-122"/>
              </a:rPr>
              <a:t>----p(</a:t>
            </a:r>
            <a:r>
              <a:rPr lang="zh-CN" altLang="en-US" sz="2400" b="1" dirty="0" smtClean="0">
                <a:solidFill>
                  <a:srgbClr val="060606"/>
                </a:solidFill>
                <a:latin typeface="Times New Roman" pitchFamily="18" charset="0"/>
                <a:ea typeface="楷体" pitchFamily="49" charset="-122"/>
              </a:rPr>
              <a:t>简并度</a:t>
            </a:r>
            <a:r>
              <a:rPr lang="en-US" altLang="zh-CN" sz="2400" b="1" dirty="0" smtClean="0">
                <a:solidFill>
                  <a:srgbClr val="060606"/>
                </a:solidFill>
                <a:latin typeface="Times New Roman" pitchFamily="18" charset="0"/>
                <a:ea typeface="楷体" pitchFamily="49" charset="-122"/>
              </a:rPr>
              <a:t>3)</a:t>
            </a:r>
          </a:p>
        </p:txBody>
      </p:sp>
      <p:sp>
        <p:nvSpPr>
          <p:cNvPr id="9" name="TextBox 8"/>
          <p:cNvSpPr txBox="1"/>
          <p:nvPr/>
        </p:nvSpPr>
        <p:spPr>
          <a:xfrm>
            <a:off x="5167281" y="3471208"/>
            <a:ext cx="3519519" cy="1938992"/>
          </a:xfrm>
          <a:prstGeom prst="rect">
            <a:avLst/>
          </a:prstGeom>
          <a:noFill/>
        </p:spPr>
        <p:txBody>
          <a:bodyPr wrap="square" rtlCol="0">
            <a:spAutoFit/>
          </a:bodyPr>
          <a:lstStyle/>
          <a:p>
            <a:pPr algn="just"/>
            <a:r>
              <a:rPr lang="zh-CN" altLang="en-US" sz="2400" b="1" dirty="0" smtClean="0">
                <a:solidFill>
                  <a:srgbClr val="060606"/>
                </a:solidFill>
                <a:latin typeface="Times New Roman" pitchFamily="18" charset="0"/>
                <a:ea typeface="楷体" pitchFamily="49" charset="-122"/>
              </a:rPr>
              <a:t>能级分裂的根本原因在于每个原子的电子既受到自己原子势场的作用，同时受到相邻原子势场的作用。</a:t>
            </a:r>
            <a:endParaRPr lang="zh-CN" altLang="en-US" sz="2400" b="1" dirty="0">
              <a:solidFill>
                <a:srgbClr val="060606"/>
              </a:solidFill>
              <a:latin typeface="Times New Roman" pitchFamily="18" charset="0"/>
              <a:ea typeface="楷体" pitchFamily="49" charset="-122"/>
            </a:endParaRPr>
          </a:p>
        </p:txBody>
      </p:sp>
      <p:pic>
        <p:nvPicPr>
          <p:cNvPr id="149505" name="Picture 1" descr="C:\Users\Liu\Desktop\IMG_20171212_211337.jpg"/>
          <p:cNvPicPr>
            <a:picLocks noChangeAspect="1" noChangeArrowheads="1"/>
          </p:cNvPicPr>
          <p:nvPr/>
        </p:nvPicPr>
        <p:blipFill>
          <a:blip r:embed="rId2" cstate="print">
            <a:lum contrast="70000"/>
          </a:blip>
          <a:srcRect/>
          <a:stretch>
            <a:fillRect/>
          </a:stretch>
        </p:blipFill>
        <p:spPr bwMode="auto">
          <a:xfrm>
            <a:off x="152400" y="3505200"/>
            <a:ext cx="5061629" cy="1940545"/>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642910" y="1273076"/>
            <a:ext cx="7786742" cy="2492990"/>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能带的形成</a:t>
            </a:r>
            <a:r>
              <a:rPr lang="en-US" altLang="zh-CN" sz="2400" b="1" dirty="0" smtClean="0">
                <a:solidFill>
                  <a:srgbClr val="060606"/>
                </a:solidFill>
                <a:latin typeface="Times New Roman" pitchFamily="18" charset="0"/>
                <a:ea typeface="楷体" pitchFamily="49" charset="-122"/>
              </a:rPr>
              <a:t>-----(3)</a:t>
            </a:r>
            <a:r>
              <a:rPr lang="zh-CN" altLang="en-US" sz="2400" b="1" dirty="0" smtClean="0">
                <a:solidFill>
                  <a:srgbClr val="060606"/>
                </a:solidFill>
                <a:latin typeface="Times New Roman" pitchFamily="18" charset="0"/>
                <a:ea typeface="楷体" pitchFamily="49" charset="-122"/>
              </a:rPr>
              <a:t>平移对称性</a:t>
            </a:r>
            <a:endParaRPr lang="en-US" altLang="zh-CN" sz="2400" b="1" dirty="0" smtClean="0">
              <a:solidFill>
                <a:srgbClr val="060606"/>
              </a:solidFill>
              <a:latin typeface="Times New Roman" pitchFamily="18" charset="0"/>
              <a:ea typeface="楷体" pitchFamily="49" charset="-122"/>
            </a:endParaRPr>
          </a:p>
          <a:p>
            <a:pPr marL="514350" indent="-514350"/>
            <a:r>
              <a:rPr lang="zh-CN" altLang="en-US" sz="2400" b="1" dirty="0" smtClean="0">
                <a:solidFill>
                  <a:srgbClr val="060606"/>
                </a:solidFill>
                <a:latin typeface="Times New Roman" pitchFamily="18" charset="0"/>
                <a:ea typeface="楷体" pitchFamily="49" charset="-122"/>
              </a:rPr>
              <a:t>能带形成相对严格的理论解释</a:t>
            </a:r>
            <a:endParaRPr lang="en-US" altLang="zh-CN" sz="2400" b="1" dirty="0" smtClean="0">
              <a:solidFill>
                <a:srgbClr val="060606"/>
              </a:solidFill>
              <a:latin typeface="Times New Roman" pitchFamily="18" charset="0"/>
              <a:ea typeface="楷体" pitchFamily="49" charset="-122"/>
            </a:endParaRPr>
          </a:p>
          <a:p>
            <a:pPr marL="514350" indent="-514350"/>
            <a:r>
              <a:rPr lang="zh-CN" altLang="en-US" sz="2400" b="1" dirty="0" smtClean="0">
                <a:solidFill>
                  <a:srgbClr val="060606"/>
                </a:solidFill>
                <a:latin typeface="Times New Roman" pitchFamily="18" charset="0"/>
                <a:ea typeface="楷体" pitchFamily="49" charset="-122"/>
              </a:rPr>
              <a:t>与晶格振动类似，</a:t>
            </a:r>
            <a:r>
              <a:rPr lang="en-US" altLang="zh-CN" sz="2400" b="1" dirty="0" smtClean="0">
                <a:solidFill>
                  <a:srgbClr val="060606"/>
                </a:solidFill>
                <a:latin typeface="Times New Roman" pitchFamily="18" charset="0"/>
                <a:ea typeface="楷体" pitchFamily="49" charset="-122"/>
              </a:rPr>
              <a:t>k</a:t>
            </a:r>
            <a:r>
              <a:rPr lang="zh-CN" altLang="en-US" sz="2400" b="1" dirty="0" smtClean="0">
                <a:solidFill>
                  <a:srgbClr val="060606"/>
                </a:solidFill>
                <a:latin typeface="Times New Roman" pitchFamily="18" charset="0"/>
                <a:ea typeface="楷体" pitchFamily="49" charset="-122"/>
              </a:rPr>
              <a:t>代表空间均匀分布的点，其密度</a:t>
            </a:r>
            <a:endParaRPr lang="en-US" altLang="zh-CN" sz="2400" b="1" dirty="0" smtClean="0">
              <a:solidFill>
                <a:srgbClr val="060606"/>
              </a:solidFill>
              <a:latin typeface="Times New Roman" pitchFamily="18" charset="0"/>
              <a:ea typeface="楷体" pitchFamily="49" charset="-122"/>
            </a:endParaRPr>
          </a:p>
          <a:p>
            <a:pPr marL="514350" indent="-514350"/>
            <a:endParaRPr lang="en-US" altLang="zh-CN" sz="2400" b="1" dirty="0" smtClean="0">
              <a:solidFill>
                <a:srgbClr val="060606"/>
              </a:solidFill>
              <a:latin typeface="Times New Roman" pitchFamily="18" charset="0"/>
              <a:ea typeface="楷体" pitchFamily="49" charset="-122"/>
            </a:endParaRPr>
          </a:p>
          <a:p>
            <a:pPr marL="514350" indent="-514350"/>
            <a:r>
              <a:rPr lang="zh-CN" altLang="en-US" sz="2400" b="1" dirty="0" smtClean="0">
                <a:solidFill>
                  <a:srgbClr val="060606"/>
                </a:solidFill>
                <a:latin typeface="Times New Roman" pitchFamily="18" charset="0"/>
                <a:ea typeface="楷体" pitchFamily="49" charset="-122"/>
              </a:rPr>
              <a:t>在第一布里渊区中</a:t>
            </a:r>
            <a:r>
              <a:rPr lang="en-US" altLang="zh-CN" sz="2400" b="1" dirty="0" smtClean="0">
                <a:solidFill>
                  <a:srgbClr val="060606"/>
                </a:solidFill>
                <a:latin typeface="Times New Roman" pitchFamily="18" charset="0"/>
                <a:ea typeface="楷体" pitchFamily="49" charset="-122"/>
              </a:rPr>
              <a:t>k</a:t>
            </a:r>
            <a:r>
              <a:rPr lang="zh-CN" altLang="en-US" sz="2400" b="1" dirty="0" smtClean="0">
                <a:solidFill>
                  <a:srgbClr val="060606"/>
                </a:solidFill>
                <a:latin typeface="Times New Roman" pitchFamily="18" charset="0"/>
                <a:ea typeface="楷体" pitchFamily="49" charset="-122"/>
              </a:rPr>
              <a:t>的取值总数为</a:t>
            </a:r>
            <a:r>
              <a:rPr lang="en-US" altLang="zh-CN" sz="2400" b="1" dirty="0" smtClean="0">
                <a:solidFill>
                  <a:srgbClr val="060606"/>
                </a:solidFill>
                <a:latin typeface="Times New Roman" pitchFamily="18" charset="0"/>
                <a:ea typeface="楷体" pitchFamily="49" charset="-122"/>
              </a:rPr>
              <a:t>N</a:t>
            </a:r>
            <a:r>
              <a:rPr lang="zh-CN" altLang="en-US" sz="2400" b="1" dirty="0" smtClean="0">
                <a:solidFill>
                  <a:srgbClr val="060606"/>
                </a:solidFill>
                <a:latin typeface="Times New Roman" pitchFamily="18" charset="0"/>
                <a:ea typeface="楷体" pitchFamily="49" charset="-122"/>
              </a:rPr>
              <a:t>，</a:t>
            </a:r>
            <a:r>
              <a:rPr lang="en-US" altLang="zh-CN" sz="2400" b="1" dirty="0" smtClean="0">
                <a:solidFill>
                  <a:srgbClr val="060606"/>
                </a:solidFill>
                <a:latin typeface="Times New Roman" pitchFamily="18" charset="0"/>
                <a:ea typeface="楷体" pitchFamily="49" charset="-122"/>
              </a:rPr>
              <a:t>N</a:t>
            </a:r>
            <a:r>
              <a:rPr lang="zh-CN" altLang="en-US" sz="2400" b="1" dirty="0" smtClean="0">
                <a:solidFill>
                  <a:srgbClr val="060606"/>
                </a:solidFill>
                <a:latin typeface="Times New Roman" pitchFamily="18" charset="0"/>
                <a:ea typeface="楷体" pitchFamily="49" charset="-122"/>
              </a:rPr>
              <a:t>为原胞数</a:t>
            </a:r>
            <a:endParaRPr lang="en-US" altLang="zh-CN" sz="2400" b="1" dirty="0" smtClean="0">
              <a:solidFill>
                <a:srgbClr val="060606"/>
              </a:solidFill>
              <a:latin typeface="Times New Roman" pitchFamily="18" charset="0"/>
              <a:ea typeface="楷体" pitchFamily="49" charset="-122"/>
            </a:endParaRPr>
          </a:p>
          <a:p>
            <a:pPr marL="514350" indent="-514350">
              <a:buAutoNum type="arabicPeriod"/>
            </a:pPr>
            <a:endParaRPr lang="en-US" altLang="zh-CN" dirty="0" smtClean="0"/>
          </a:p>
          <a:p>
            <a:pPr marL="514350" indent="-514350">
              <a:buAutoNum type="arabicPeriod"/>
            </a:pPr>
            <a:endParaRPr lang="en-US" altLang="zh-CN" dirty="0" smtClean="0"/>
          </a:p>
        </p:txBody>
      </p:sp>
      <p:graphicFrame>
        <p:nvGraphicFramePr>
          <p:cNvPr id="8" name="Object 1"/>
          <p:cNvGraphicFramePr>
            <a:graphicFrameLocks noChangeAspect="1"/>
          </p:cNvGraphicFramePr>
          <p:nvPr/>
        </p:nvGraphicFramePr>
        <p:xfrm>
          <a:off x="7772400" y="1828800"/>
          <a:ext cx="850900" cy="954087"/>
        </p:xfrm>
        <a:graphic>
          <a:graphicData uri="http://schemas.openxmlformats.org/presentationml/2006/ole">
            <p:oleObj spid="_x0000_s63490" name="Equation" r:id="rId3" imgW="419040" imgH="469800" progId="Equation.DSMT4">
              <p:embed/>
            </p:oleObj>
          </a:graphicData>
        </a:graphic>
      </p:graphicFrame>
      <p:graphicFrame>
        <p:nvGraphicFramePr>
          <p:cNvPr id="9" name="Object 2"/>
          <p:cNvGraphicFramePr>
            <a:graphicFrameLocks noChangeAspect="1"/>
          </p:cNvGraphicFramePr>
          <p:nvPr/>
        </p:nvGraphicFramePr>
        <p:xfrm>
          <a:off x="785786" y="3071810"/>
          <a:ext cx="3532188" cy="876300"/>
        </p:xfrm>
        <a:graphic>
          <a:graphicData uri="http://schemas.openxmlformats.org/presentationml/2006/ole">
            <p:oleObj spid="_x0000_s63491" name="Equation" r:id="rId4" imgW="1739880" imgH="431640" progId="Equation.DSMT4">
              <p:embed/>
            </p:oleObj>
          </a:graphicData>
        </a:graphic>
      </p:graphicFrame>
      <p:graphicFrame>
        <p:nvGraphicFramePr>
          <p:cNvPr id="10" name="Object 3"/>
          <p:cNvGraphicFramePr>
            <a:graphicFrameLocks noChangeAspect="1"/>
          </p:cNvGraphicFramePr>
          <p:nvPr/>
        </p:nvGraphicFramePr>
        <p:xfrm>
          <a:off x="1500166" y="3962400"/>
          <a:ext cx="1495425" cy="463550"/>
        </p:xfrm>
        <a:graphic>
          <a:graphicData uri="http://schemas.openxmlformats.org/presentationml/2006/ole">
            <p:oleObj spid="_x0000_s63492" name="Equation" r:id="rId5" imgW="736560" imgH="228600" progId="Equation.DSMT4">
              <p:embed/>
            </p:oleObj>
          </a:graphicData>
        </a:graphic>
      </p:graphicFrame>
      <p:graphicFrame>
        <p:nvGraphicFramePr>
          <p:cNvPr id="11" name="Object 5"/>
          <p:cNvGraphicFramePr>
            <a:graphicFrameLocks noChangeAspect="1"/>
          </p:cNvGraphicFramePr>
          <p:nvPr/>
        </p:nvGraphicFramePr>
        <p:xfrm>
          <a:off x="857224" y="4343400"/>
          <a:ext cx="3171825" cy="1933575"/>
        </p:xfrm>
        <a:graphic>
          <a:graphicData uri="http://schemas.openxmlformats.org/presentationml/2006/ole">
            <p:oleObj spid="_x0000_s63493" name="Equation" r:id="rId6" imgW="1562040" imgH="952200" progId="Equation.DSMT4">
              <p:embed/>
            </p:oleObj>
          </a:graphicData>
        </a:graphic>
      </p:graphicFrame>
      <p:sp>
        <p:nvSpPr>
          <p:cNvPr id="12" name="矩形 11"/>
          <p:cNvSpPr/>
          <p:nvPr/>
        </p:nvSpPr>
        <p:spPr>
          <a:xfrm>
            <a:off x="4448171" y="3929066"/>
            <a:ext cx="4543429" cy="1969770"/>
          </a:xfrm>
          <a:prstGeom prst="rect">
            <a:avLst/>
          </a:prstGeom>
        </p:spPr>
        <p:txBody>
          <a:bodyPr wrap="square">
            <a:spAutoFit/>
          </a:bodyPr>
          <a:lstStyle/>
          <a:p>
            <a:pPr algn="ctr"/>
            <a:r>
              <a:rPr lang="zh-CN" altLang="en-US" sz="3200" b="1" dirty="0" smtClean="0">
                <a:solidFill>
                  <a:srgbClr val="FF0000"/>
                </a:solidFill>
                <a:latin typeface="楷体" pitchFamily="49" charset="-122"/>
                <a:ea typeface="楷体" pitchFamily="49" charset="-122"/>
                <a:cs typeface="Times New Roman" pitchFamily="18" charset="0"/>
              </a:rPr>
              <a:t>平移对称性</a:t>
            </a:r>
            <a:endParaRPr lang="en-US" altLang="zh-CN" dirty="0" smtClean="0">
              <a:latin typeface="楷体" pitchFamily="49" charset="-122"/>
              <a:ea typeface="楷体" pitchFamily="49" charset="-122"/>
              <a:cs typeface="Times New Roman" pitchFamily="18" charset="0"/>
            </a:endParaRPr>
          </a:p>
          <a:p>
            <a:pPr algn="ctr"/>
            <a:endParaRPr lang="en-US" altLang="zh-CN" dirty="0" smtClean="0"/>
          </a:p>
          <a:p>
            <a:pPr algn="just"/>
            <a:r>
              <a:rPr lang="zh-CN" altLang="en-US" sz="2400" b="1" dirty="0" smtClean="0">
                <a:solidFill>
                  <a:srgbClr val="060606"/>
                </a:solidFill>
                <a:latin typeface="Times New Roman" pitchFamily="18" charset="0"/>
                <a:ea typeface="楷体" pitchFamily="49" charset="-122"/>
              </a:rPr>
              <a:t>布洛赫定理使得薛定谔方程的求解，在以</a:t>
            </a:r>
            <a:r>
              <a:rPr lang="en-US" altLang="zh-CN" sz="2400" b="1" dirty="0" smtClean="0">
                <a:solidFill>
                  <a:srgbClr val="060606"/>
                </a:solidFill>
                <a:latin typeface="Times New Roman" pitchFamily="18" charset="0"/>
                <a:ea typeface="楷体" pitchFamily="49" charset="-122"/>
              </a:rPr>
              <a:t>k</a:t>
            </a:r>
            <a:r>
              <a:rPr lang="zh-CN" altLang="en-US" sz="2400" b="1" dirty="0" smtClean="0">
                <a:solidFill>
                  <a:srgbClr val="060606"/>
                </a:solidFill>
                <a:latin typeface="Times New Roman" pitchFamily="18" charset="0"/>
                <a:ea typeface="楷体" pitchFamily="49" charset="-122"/>
              </a:rPr>
              <a:t>为变量的情况下，只要在第一布里渊区进行就可以了。</a:t>
            </a:r>
            <a:endParaRPr lang="zh-CN" altLang="en-US" sz="2400" b="1" dirty="0">
              <a:solidFill>
                <a:srgbClr val="060606"/>
              </a:solidFill>
              <a:latin typeface="Times New Roman" pitchFamily="18" charset="0"/>
              <a:ea typeface="楷体" pitchFamily="49" charset="-122"/>
            </a:endParaRPr>
          </a:p>
        </p:txBody>
      </p:sp>
      <p:sp>
        <p:nvSpPr>
          <p:cNvPr id="13" name="TextBox 12"/>
          <p:cNvSpPr txBox="1"/>
          <p:nvPr/>
        </p:nvSpPr>
        <p:spPr>
          <a:xfrm>
            <a:off x="4286248" y="3200400"/>
            <a:ext cx="1112805" cy="461665"/>
          </a:xfrm>
          <a:prstGeom prst="rect">
            <a:avLst/>
          </a:prstGeom>
          <a:noFill/>
        </p:spPr>
        <p:txBody>
          <a:bodyPr wrap="none" rtlCol="0">
            <a:spAutoFit/>
          </a:bodyPr>
          <a:lstStyle/>
          <a:p>
            <a:r>
              <a:rPr lang="zh-CN" altLang="en-US" sz="2400" b="1" dirty="0" smtClean="0">
                <a:solidFill>
                  <a:srgbClr val="060606"/>
                </a:solidFill>
                <a:latin typeface="Times New Roman" pitchFamily="18" charset="0"/>
                <a:ea typeface="楷体" pitchFamily="49" charset="-122"/>
              </a:rPr>
              <a:t>为整数</a:t>
            </a:r>
            <a:endParaRPr lang="zh-CN" altLang="en-US" sz="2400" b="1" dirty="0">
              <a:solidFill>
                <a:srgbClr val="060606"/>
              </a:solidFill>
              <a:latin typeface="Times New Roman" pitchFamily="18" charset="0"/>
              <a:ea typeface="楷体"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39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642910" y="1126153"/>
            <a:ext cx="7786742" cy="4893647"/>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布洛赫定理</a:t>
            </a: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势场</a:t>
            </a:r>
            <a:r>
              <a:rPr lang="en-US" altLang="zh-CN" sz="2400" b="1" dirty="0" smtClean="0">
                <a:solidFill>
                  <a:srgbClr val="060606"/>
                </a:solidFill>
                <a:latin typeface="Times New Roman" pitchFamily="18" charset="0"/>
                <a:ea typeface="楷体" pitchFamily="49" charset="-122"/>
              </a:rPr>
              <a:t>V(r)</a:t>
            </a:r>
            <a:r>
              <a:rPr lang="zh-CN" altLang="en-US" sz="2400" b="1" dirty="0" smtClean="0">
                <a:solidFill>
                  <a:srgbClr val="060606"/>
                </a:solidFill>
                <a:latin typeface="Times New Roman" pitchFamily="18" charset="0"/>
                <a:ea typeface="楷体" pitchFamily="49" charset="-122"/>
              </a:rPr>
              <a:t>，具有晶格周期性时，电子的波函数满足薛定谔方程</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pPr marL="514350" indent="-514350"/>
            <a:r>
              <a:rPr lang="zh-CN" altLang="en-US" sz="2400" b="1" dirty="0" smtClean="0">
                <a:solidFill>
                  <a:srgbClr val="060606"/>
                </a:solidFill>
                <a:latin typeface="Times New Roman" pitchFamily="18" charset="0"/>
                <a:ea typeface="楷体" pitchFamily="49" charset="-122"/>
              </a:rPr>
              <a:t>方程的解具有以下性质</a:t>
            </a:r>
            <a:endParaRPr lang="en-US" altLang="zh-CN" sz="2400" b="1" dirty="0" smtClean="0">
              <a:solidFill>
                <a:srgbClr val="060606"/>
              </a:solidFill>
              <a:latin typeface="Times New Roman" pitchFamily="18" charset="0"/>
              <a:ea typeface="楷体" pitchFamily="49" charset="-122"/>
            </a:endParaRPr>
          </a:p>
          <a:p>
            <a:pPr marL="514350" indent="-514350"/>
            <a:endParaRPr lang="en-US" altLang="zh-CN" sz="2400" b="1" dirty="0" smtClean="0">
              <a:solidFill>
                <a:srgbClr val="060606"/>
              </a:solidFill>
              <a:latin typeface="Times New Roman" pitchFamily="18" charset="0"/>
              <a:ea typeface="楷体" pitchFamily="49" charset="-122"/>
            </a:endParaRPr>
          </a:p>
          <a:p>
            <a:pPr marL="514350" indent="-514350"/>
            <a:endParaRPr lang="en-US" altLang="zh-CN" sz="2400" b="1" dirty="0" smtClean="0">
              <a:solidFill>
                <a:srgbClr val="060606"/>
              </a:solidFill>
              <a:latin typeface="Times New Roman" pitchFamily="18" charset="0"/>
              <a:ea typeface="楷体" pitchFamily="49" charset="-122"/>
            </a:endParaRPr>
          </a:p>
          <a:p>
            <a:pPr marL="514350" indent="-514350"/>
            <a:endParaRPr lang="en-US" altLang="zh-CN" sz="2400" b="1" dirty="0" smtClean="0">
              <a:solidFill>
                <a:srgbClr val="060606"/>
              </a:solidFill>
              <a:latin typeface="Times New Roman" pitchFamily="18" charset="0"/>
              <a:ea typeface="楷体" pitchFamily="49" charset="-122"/>
            </a:endParaRPr>
          </a:p>
          <a:p>
            <a:pPr marL="514350" indent="-514350"/>
            <a:endParaRPr lang="en-US" altLang="zh-CN" sz="2400" b="1" dirty="0" smtClean="0">
              <a:solidFill>
                <a:srgbClr val="060606"/>
              </a:solidFill>
              <a:latin typeface="Times New Roman" pitchFamily="18" charset="0"/>
              <a:ea typeface="楷体" pitchFamily="49" charset="-122"/>
            </a:endParaRPr>
          </a:p>
          <a:p>
            <a:pPr marL="514350" indent="-514350"/>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为一矢量</a:t>
            </a:r>
            <a:endParaRPr lang="en-US" altLang="zh-CN" sz="2400" b="1" dirty="0" smtClean="0">
              <a:solidFill>
                <a:srgbClr val="060606"/>
              </a:solidFill>
              <a:latin typeface="Times New Roman" pitchFamily="18" charset="0"/>
              <a:ea typeface="楷体" pitchFamily="49" charset="-122"/>
            </a:endParaRPr>
          </a:p>
        </p:txBody>
      </p:sp>
      <p:graphicFrame>
        <p:nvGraphicFramePr>
          <p:cNvPr id="8" name="Object 1"/>
          <p:cNvGraphicFramePr>
            <a:graphicFrameLocks noChangeAspect="1"/>
          </p:cNvGraphicFramePr>
          <p:nvPr/>
        </p:nvGraphicFramePr>
        <p:xfrm>
          <a:off x="1981200" y="2165866"/>
          <a:ext cx="4544215" cy="1143000"/>
        </p:xfrm>
        <a:graphic>
          <a:graphicData uri="http://schemas.openxmlformats.org/presentationml/2006/ole">
            <p:oleObj spid="_x0000_s64514" name="Equation" r:id="rId3" imgW="1917360" imgH="482400" progId="Equation.DSMT4">
              <p:embed/>
            </p:oleObj>
          </a:graphicData>
        </a:graphic>
      </p:graphicFrame>
      <p:graphicFrame>
        <p:nvGraphicFramePr>
          <p:cNvPr id="9" name="Object 2"/>
          <p:cNvGraphicFramePr>
            <a:graphicFrameLocks noChangeAspect="1"/>
          </p:cNvGraphicFramePr>
          <p:nvPr/>
        </p:nvGraphicFramePr>
        <p:xfrm>
          <a:off x="2514600" y="4528066"/>
          <a:ext cx="3534510" cy="685800"/>
        </p:xfrm>
        <a:graphic>
          <a:graphicData uri="http://schemas.openxmlformats.org/presentationml/2006/ole">
            <p:oleObj spid="_x0000_s64515" name="Equation" r:id="rId4" imgW="1244520" imgH="241200" progId="Equation.DSMT4">
              <p:embed/>
            </p:oleObj>
          </a:graphicData>
        </a:graphic>
      </p:graphicFrame>
      <p:graphicFrame>
        <p:nvGraphicFramePr>
          <p:cNvPr id="10" name="Object 3"/>
          <p:cNvGraphicFramePr>
            <a:graphicFrameLocks noChangeAspect="1"/>
          </p:cNvGraphicFramePr>
          <p:nvPr/>
        </p:nvGraphicFramePr>
        <p:xfrm>
          <a:off x="1141412" y="5290066"/>
          <a:ext cx="306388" cy="674688"/>
        </p:xfrm>
        <a:graphic>
          <a:graphicData uri="http://schemas.openxmlformats.org/presentationml/2006/ole">
            <p:oleObj spid="_x0000_s64516" name="Equation" r:id="rId5" imgW="126720" imgH="279360" progId="Equation.DSMT4">
              <p:embed/>
            </p:oleObj>
          </a:graphicData>
        </a:graphic>
      </p:graphicFrame>
      <p:sp>
        <p:nvSpPr>
          <p:cNvPr id="11" name="矩形 10"/>
          <p:cNvSpPr/>
          <p:nvPr/>
        </p:nvSpPr>
        <p:spPr>
          <a:xfrm>
            <a:off x="5985075" y="4648200"/>
            <a:ext cx="2141933" cy="461665"/>
          </a:xfrm>
          <a:prstGeom prst="rect">
            <a:avLst/>
          </a:prstGeom>
        </p:spPr>
        <p:txBody>
          <a:bodyPr wrap="none">
            <a:spAutoFit/>
          </a:bodyPr>
          <a:lstStyle/>
          <a:p>
            <a:pPr marL="514350" indent="-514350"/>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布洛赫定理</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8" name="TextBox 7"/>
          <p:cNvSpPr txBox="1"/>
          <p:nvPr/>
        </p:nvSpPr>
        <p:spPr>
          <a:xfrm>
            <a:off x="714348" y="714356"/>
            <a:ext cx="7572396" cy="2677656"/>
          </a:xfrm>
          <a:prstGeom prst="rect">
            <a:avLst/>
          </a:prstGeom>
          <a:noFill/>
        </p:spPr>
        <p:txBody>
          <a:bodyPr wrap="square" rtlCol="0">
            <a:spAutoFit/>
          </a:bodyPr>
          <a:lstStyle/>
          <a:p>
            <a:pPr marL="457200" indent="-457200"/>
            <a:endParaRPr lang="en-US" altLang="zh-CN" sz="2400" dirty="0" smtClean="0"/>
          </a:p>
          <a:p>
            <a:pPr marL="457200" indent="-457200">
              <a:buAutoNum type="arabicPeriod"/>
            </a:pPr>
            <a:r>
              <a:rPr lang="zh-CN" altLang="en-US" sz="2400" b="1" dirty="0" smtClean="0">
                <a:solidFill>
                  <a:srgbClr val="060606"/>
                </a:solidFill>
                <a:latin typeface="Times New Roman" pitchFamily="18" charset="0"/>
                <a:ea typeface="楷体" pitchFamily="49" charset="-122"/>
              </a:rPr>
              <a:t>一个电子和一个质子组成的氢原子的薛定谔方程是：</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r>
              <a:rPr lang="zh-CN" altLang="en-US" sz="2400" b="1" dirty="0" smtClean="0">
                <a:solidFill>
                  <a:srgbClr val="060606"/>
                </a:solidFill>
                <a:latin typeface="Times New Roman" pitchFamily="18" charset="0"/>
                <a:ea typeface="楷体" pitchFamily="49" charset="-122"/>
              </a:rPr>
              <a:t>其中</a:t>
            </a:r>
            <a:endParaRPr lang="zh-CN" altLang="en-US" sz="2400" b="1" dirty="0">
              <a:solidFill>
                <a:srgbClr val="060606"/>
              </a:solidFill>
              <a:latin typeface="Times New Roman" pitchFamily="18" charset="0"/>
              <a:ea typeface="楷体" pitchFamily="49" charset="-122"/>
            </a:endParaRPr>
          </a:p>
        </p:txBody>
      </p:sp>
      <p:pic>
        <p:nvPicPr>
          <p:cNvPr id="9" name="Picture 2" descr="C:\Users\Liu\Desktop\Img373807707.jpg"/>
          <p:cNvPicPr>
            <a:picLocks noChangeAspect="1" noChangeArrowheads="1"/>
          </p:cNvPicPr>
          <p:nvPr/>
        </p:nvPicPr>
        <p:blipFill>
          <a:blip r:embed="rId3" cstate="print"/>
          <a:srcRect/>
          <a:stretch>
            <a:fillRect/>
          </a:stretch>
        </p:blipFill>
        <p:spPr bwMode="auto">
          <a:xfrm>
            <a:off x="6324600" y="3810000"/>
            <a:ext cx="2514600" cy="2167758"/>
          </a:xfrm>
          <a:prstGeom prst="rect">
            <a:avLst/>
          </a:prstGeom>
          <a:noFill/>
        </p:spPr>
      </p:pic>
      <p:graphicFrame>
        <p:nvGraphicFramePr>
          <p:cNvPr id="10" name="Object 3"/>
          <p:cNvGraphicFramePr>
            <a:graphicFrameLocks noChangeAspect="1"/>
          </p:cNvGraphicFramePr>
          <p:nvPr/>
        </p:nvGraphicFramePr>
        <p:xfrm>
          <a:off x="2438400" y="1600200"/>
          <a:ext cx="3551897" cy="785818"/>
        </p:xfrm>
        <a:graphic>
          <a:graphicData uri="http://schemas.openxmlformats.org/presentationml/2006/ole">
            <p:oleObj spid="_x0000_s54274" name="Equation" r:id="rId4" imgW="1434960" imgH="317160" progId="Equation.DSMT4">
              <p:embed/>
            </p:oleObj>
          </a:graphicData>
        </a:graphic>
      </p:graphicFrame>
      <p:graphicFrame>
        <p:nvGraphicFramePr>
          <p:cNvPr id="11" name="Object 4"/>
          <p:cNvGraphicFramePr>
            <a:graphicFrameLocks noChangeAspect="1"/>
          </p:cNvGraphicFramePr>
          <p:nvPr/>
        </p:nvGraphicFramePr>
        <p:xfrm>
          <a:off x="1714480" y="2714619"/>
          <a:ext cx="3771920" cy="1020971"/>
        </p:xfrm>
        <a:graphic>
          <a:graphicData uri="http://schemas.openxmlformats.org/presentationml/2006/ole">
            <p:oleObj spid="_x0000_s54275" name="Equation" r:id="rId5" imgW="1688760" imgH="457200" progId="Equation.DSMT4">
              <p:embed/>
            </p:oleObj>
          </a:graphicData>
        </a:graphic>
      </p:graphicFrame>
      <p:graphicFrame>
        <p:nvGraphicFramePr>
          <p:cNvPr id="12" name="Object 5"/>
          <p:cNvGraphicFramePr>
            <a:graphicFrameLocks noChangeAspect="1"/>
          </p:cNvGraphicFramePr>
          <p:nvPr/>
        </p:nvGraphicFramePr>
        <p:xfrm>
          <a:off x="1676400" y="3886200"/>
          <a:ext cx="4470400" cy="1676400"/>
        </p:xfrm>
        <a:graphic>
          <a:graphicData uri="http://schemas.openxmlformats.org/presentationml/2006/ole">
            <p:oleObj spid="_x0000_s54276" name="Equation" r:id="rId6" imgW="1828800" imgH="685800" progId="Equation.DSMT4">
              <p:embed/>
            </p:oleObj>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642910" y="1472148"/>
            <a:ext cx="7786742" cy="3785652"/>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根据布洛赫定理</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pPr marL="514350" indent="-514350"/>
            <a:r>
              <a:rPr lang="zh-CN" altLang="en-US" sz="2400" b="1" dirty="0" smtClean="0">
                <a:solidFill>
                  <a:srgbClr val="060606"/>
                </a:solidFill>
                <a:latin typeface="Times New Roman" pitchFamily="18" charset="0"/>
                <a:ea typeface="楷体" pitchFamily="49" charset="-122"/>
              </a:rPr>
              <a:t>电子的波函数</a:t>
            </a:r>
            <a:endParaRPr lang="en-US" altLang="zh-CN" sz="2400" b="1" dirty="0" smtClean="0">
              <a:solidFill>
                <a:srgbClr val="060606"/>
              </a:solidFill>
              <a:latin typeface="Times New Roman" pitchFamily="18" charset="0"/>
              <a:ea typeface="楷体" pitchFamily="49" charset="-122"/>
            </a:endParaRPr>
          </a:p>
          <a:p>
            <a:pPr marL="514350" indent="-514350"/>
            <a:endParaRPr lang="en-US" altLang="zh-CN" sz="2400" b="1" dirty="0" smtClean="0">
              <a:solidFill>
                <a:srgbClr val="060606"/>
              </a:solidFill>
              <a:latin typeface="Times New Roman" pitchFamily="18" charset="0"/>
              <a:ea typeface="楷体" pitchFamily="49" charset="-122"/>
            </a:endParaRPr>
          </a:p>
          <a:p>
            <a:pPr marL="514350" indent="-514350"/>
            <a:endParaRPr lang="en-US" altLang="zh-CN" sz="2400" b="1" dirty="0" smtClean="0">
              <a:solidFill>
                <a:srgbClr val="060606"/>
              </a:solidFill>
              <a:latin typeface="Times New Roman" pitchFamily="18" charset="0"/>
              <a:ea typeface="楷体" pitchFamily="49" charset="-122"/>
            </a:endParaRPr>
          </a:p>
          <a:p>
            <a:pPr marL="514350" indent="-514350"/>
            <a:endParaRPr lang="en-US" altLang="zh-CN" sz="2400" b="1" dirty="0" smtClean="0">
              <a:solidFill>
                <a:srgbClr val="060606"/>
              </a:solidFill>
              <a:latin typeface="Times New Roman" pitchFamily="18" charset="0"/>
              <a:ea typeface="楷体" pitchFamily="49" charset="-122"/>
            </a:endParaRPr>
          </a:p>
          <a:p>
            <a:pPr marL="514350" indent="-514350"/>
            <a:endParaRPr lang="en-US" altLang="zh-CN" sz="2400" b="1" dirty="0" smtClean="0">
              <a:solidFill>
                <a:srgbClr val="060606"/>
              </a:solidFill>
              <a:latin typeface="Times New Roman" pitchFamily="18" charset="0"/>
              <a:ea typeface="楷体" pitchFamily="49" charset="-122"/>
            </a:endParaRPr>
          </a:p>
          <a:p>
            <a:pPr marL="514350" indent="-514350"/>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晶格周期性函数</a:t>
            </a:r>
            <a:endParaRPr lang="en-US" altLang="zh-CN" sz="2400" b="1" dirty="0" smtClean="0">
              <a:solidFill>
                <a:srgbClr val="060606"/>
              </a:solidFill>
              <a:latin typeface="Times New Roman" pitchFamily="18" charset="0"/>
              <a:ea typeface="楷体" pitchFamily="49" charset="-122"/>
            </a:endParaRPr>
          </a:p>
        </p:txBody>
      </p:sp>
      <p:graphicFrame>
        <p:nvGraphicFramePr>
          <p:cNvPr id="8" name="Object 2"/>
          <p:cNvGraphicFramePr>
            <a:graphicFrameLocks noChangeAspect="1"/>
          </p:cNvGraphicFramePr>
          <p:nvPr/>
        </p:nvGraphicFramePr>
        <p:xfrm>
          <a:off x="2438400" y="2057400"/>
          <a:ext cx="4046904" cy="785828"/>
        </p:xfrm>
        <a:graphic>
          <a:graphicData uri="http://schemas.openxmlformats.org/presentationml/2006/ole">
            <p:oleObj spid="_x0000_s65538" name="Equation" r:id="rId3" imgW="1244520" imgH="241200" progId="Equation.DSMT4">
              <p:embed/>
            </p:oleObj>
          </a:graphicData>
        </a:graphic>
      </p:graphicFrame>
      <p:graphicFrame>
        <p:nvGraphicFramePr>
          <p:cNvPr id="9" name="Object 3"/>
          <p:cNvGraphicFramePr>
            <a:graphicFrameLocks noChangeAspect="1"/>
          </p:cNvGraphicFramePr>
          <p:nvPr/>
        </p:nvGraphicFramePr>
        <p:xfrm>
          <a:off x="2590800" y="3505200"/>
          <a:ext cx="3322483" cy="800100"/>
        </p:xfrm>
        <a:graphic>
          <a:graphicData uri="http://schemas.openxmlformats.org/presentationml/2006/ole">
            <p:oleObj spid="_x0000_s65539" name="Equation" r:id="rId4" imgW="1002960" imgH="241200" progId="Equation.DSMT4">
              <p:embed/>
            </p:oleObj>
          </a:graphicData>
        </a:graphic>
      </p:graphicFrame>
      <p:sp>
        <p:nvSpPr>
          <p:cNvPr id="10" name="矩形 9"/>
          <p:cNvSpPr/>
          <p:nvPr/>
        </p:nvSpPr>
        <p:spPr>
          <a:xfrm>
            <a:off x="5859067" y="3657600"/>
            <a:ext cx="2141933" cy="461665"/>
          </a:xfrm>
          <a:prstGeom prst="rect">
            <a:avLst/>
          </a:prstGeom>
        </p:spPr>
        <p:txBody>
          <a:bodyPr wrap="none">
            <a:spAutoFit/>
          </a:bodyPr>
          <a:lstStyle/>
          <a:p>
            <a:pPr marL="514350" indent="-514350"/>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布洛赫定理</a:t>
            </a:r>
            <a:endParaRPr lang="en-US" altLang="zh-CN" sz="2400" b="1" dirty="0" smtClean="0">
              <a:solidFill>
                <a:srgbClr val="060606"/>
              </a:solidFill>
              <a:latin typeface="Times New Roman" pitchFamily="18" charset="0"/>
              <a:ea typeface="楷体" pitchFamily="49" charset="-122"/>
            </a:endParaRPr>
          </a:p>
        </p:txBody>
      </p:sp>
      <p:graphicFrame>
        <p:nvGraphicFramePr>
          <p:cNvPr id="11" name="Object 4"/>
          <p:cNvGraphicFramePr>
            <a:graphicFrameLocks noChangeAspect="1"/>
          </p:cNvGraphicFramePr>
          <p:nvPr/>
        </p:nvGraphicFramePr>
        <p:xfrm>
          <a:off x="2716213" y="5314950"/>
          <a:ext cx="3242714" cy="704850"/>
        </p:xfrm>
        <a:graphic>
          <a:graphicData uri="http://schemas.openxmlformats.org/presentationml/2006/ole">
            <p:oleObj spid="_x0000_s65540" name="Equation" r:id="rId5" imgW="1054080" imgH="228600" progId="Equation.DSMT4">
              <p:embed/>
            </p:oleObj>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642910" y="844689"/>
            <a:ext cx="7786742" cy="5724644"/>
          </a:xfrm>
          <a:prstGeom prst="rect">
            <a:avLst/>
          </a:prstGeom>
          <a:noFill/>
        </p:spPr>
        <p:txBody>
          <a:bodyPr wrap="square" rtlCol="0">
            <a:spAutoFit/>
          </a:bodyPr>
          <a:lstStyle/>
          <a:p>
            <a:pPr>
              <a:buFont typeface="Wingdings" pitchFamily="2" charset="2"/>
              <a:buChar char="Ø"/>
            </a:pPr>
            <a:r>
              <a:rPr lang="en-US" altLang="zh-CN" dirty="0" smtClean="0"/>
              <a:t> </a:t>
            </a:r>
            <a:r>
              <a:rPr lang="zh-CN" altLang="en-US" sz="2400" b="1" dirty="0" smtClean="0">
                <a:solidFill>
                  <a:srgbClr val="060606"/>
                </a:solidFill>
                <a:latin typeface="Times New Roman" pitchFamily="18" charset="0"/>
                <a:ea typeface="楷体" pitchFamily="49" charset="-122"/>
              </a:rPr>
              <a:t>晶体中单电子的运动：</a:t>
            </a:r>
            <a:r>
              <a:rPr lang="zh-CN" altLang="en-US" sz="2000" b="1" dirty="0" smtClean="0">
                <a:solidFill>
                  <a:srgbClr val="060606"/>
                </a:solidFill>
                <a:latin typeface="Times New Roman" pitchFamily="18" charset="0"/>
                <a:ea typeface="楷体" pitchFamily="49" charset="-122"/>
              </a:rPr>
              <a:t>单电子波函数可表示为布洛赫函数</a:t>
            </a:r>
            <a:endParaRPr lang="en-US" altLang="zh-CN" sz="2000" b="1" dirty="0" smtClean="0">
              <a:solidFill>
                <a:srgbClr val="060606"/>
              </a:solidFill>
              <a:latin typeface="Times New Roman" pitchFamily="18" charset="0"/>
              <a:ea typeface="楷体" pitchFamily="49" charset="-122"/>
            </a:endParaRPr>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r>
              <a:rPr lang="en-US" altLang="zh-CN" dirty="0" smtClean="0"/>
              <a:t> </a:t>
            </a:r>
            <a:r>
              <a:rPr lang="zh-CN" altLang="en-US" sz="2400" b="1" dirty="0" smtClean="0">
                <a:solidFill>
                  <a:srgbClr val="060606"/>
                </a:solidFill>
                <a:latin typeface="Times New Roman" pitchFamily="18" charset="0"/>
                <a:ea typeface="楷体" pitchFamily="49" charset="-122"/>
              </a:rPr>
              <a:t>则该电子的薛定谔方程为：</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r>
              <a:rPr lang="zh-CN" altLang="en-US" dirty="0" smtClean="0"/>
              <a:t> </a:t>
            </a:r>
            <a:r>
              <a:rPr lang="zh-CN" altLang="en-US" sz="2400" b="1" dirty="0" smtClean="0">
                <a:solidFill>
                  <a:srgbClr val="060606"/>
                </a:solidFill>
                <a:latin typeface="Times New Roman" pitchFamily="18" charset="0"/>
                <a:ea typeface="楷体" pitchFamily="49" charset="-122"/>
              </a:rPr>
              <a:t>两边左乘</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endParaRPr lang="en-US" altLang="zh-CN" dirty="0" smtClean="0"/>
          </a:p>
          <a:p>
            <a:pPr>
              <a:buFont typeface="Wingdings" pitchFamily="2" charset="2"/>
              <a:buChar char="Ø"/>
            </a:pPr>
            <a:r>
              <a:rPr lang="en-US" altLang="zh-CN" dirty="0" smtClean="0"/>
              <a:t> </a:t>
            </a:r>
            <a:r>
              <a:rPr lang="zh-CN" altLang="en-US" sz="2400" b="1" dirty="0" smtClean="0">
                <a:solidFill>
                  <a:srgbClr val="060606"/>
                </a:solidFill>
                <a:latin typeface="Times New Roman" pitchFamily="18" charset="0"/>
                <a:ea typeface="楷体" pitchFamily="49" charset="-122"/>
              </a:rPr>
              <a:t>其中： </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endParaRPr lang="en-US" altLang="zh-CN" dirty="0" smtClean="0"/>
          </a:p>
          <a:p>
            <a:pPr>
              <a:buFont typeface="Wingdings" pitchFamily="2" charset="2"/>
              <a:buChar char="Ø"/>
            </a:pPr>
            <a:endParaRPr lang="en-US" altLang="zh-CN" dirty="0" smtClean="0"/>
          </a:p>
          <a:p>
            <a:pPr>
              <a:buFont typeface="Wingdings" pitchFamily="2" charset="2"/>
              <a:buChar char="Ø"/>
            </a:pPr>
            <a:endParaRPr lang="en-US" altLang="zh-CN" dirty="0" smtClean="0"/>
          </a:p>
          <a:p>
            <a:endParaRPr lang="en-US" altLang="zh-CN" dirty="0" smtClean="0"/>
          </a:p>
        </p:txBody>
      </p:sp>
      <p:graphicFrame>
        <p:nvGraphicFramePr>
          <p:cNvPr id="8" name="Object 2"/>
          <p:cNvGraphicFramePr>
            <a:graphicFrameLocks noChangeAspect="1"/>
          </p:cNvGraphicFramePr>
          <p:nvPr/>
        </p:nvGraphicFramePr>
        <p:xfrm>
          <a:off x="2668588" y="1246188"/>
          <a:ext cx="2663825" cy="582612"/>
        </p:xfrm>
        <a:graphic>
          <a:graphicData uri="http://schemas.openxmlformats.org/presentationml/2006/ole">
            <p:oleObj spid="_x0000_s66562" name="Equation" r:id="rId3" imgW="1104840" imgH="241200" progId="Equation.DSMT4">
              <p:embed/>
            </p:oleObj>
          </a:graphicData>
        </a:graphic>
      </p:graphicFrame>
      <p:graphicFrame>
        <p:nvGraphicFramePr>
          <p:cNvPr id="9" name="Object 3"/>
          <p:cNvGraphicFramePr>
            <a:graphicFrameLocks noChangeAspect="1"/>
          </p:cNvGraphicFramePr>
          <p:nvPr/>
        </p:nvGraphicFramePr>
        <p:xfrm>
          <a:off x="2238375" y="3167062"/>
          <a:ext cx="733425" cy="490538"/>
        </p:xfrm>
        <a:graphic>
          <a:graphicData uri="http://schemas.openxmlformats.org/presentationml/2006/ole">
            <p:oleObj spid="_x0000_s66563" name="Equation" r:id="rId4" imgW="304560" imgH="203040" progId="Equation.DSMT4">
              <p:embed/>
            </p:oleObj>
          </a:graphicData>
        </a:graphic>
      </p:graphicFrame>
      <p:graphicFrame>
        <p:nvGraphicFramePr>
          <p:cNvPr id="10" name="Object 4"/>
          <p:cNvGraphicFramePr>
            <a:graphicFrameLocks noChangeAspect="1"/>
          </p:cNvGraphicFramePr>
          <p:nvPr/>
        </p:nvGraphicFramePr>
        <p:xfrm>
          <a:off x="908078" y="2541587"/>
          <a:ext cx="7807326" cy="582613"/>
        </p:xfrm>
        <a:graphic>
          <a:graphicData uri="http://schemas.openxmlformats.org/presentationml/2006/ole">
            <p:oleObj spid="_x0000_s66564" name="Equation" r:id="rId5" imgW="3238200" imgH="241200" progId="Equation.DSMT4">
              <p:embed/>
            </p:oleObj>
          </a:graphicData>
        </a:graphic>
      </p:graphicFrame>
      <p:graphicFrame>
        <p:nvGraphicFramePr>
          <p:cNvPr id="11" name="Object 5"/>
          <p:cNvGraphicFramePr>
            <a:graphicFrameLocks noChangeAspect="1"/>
          </p:cNvGraphicFramePr>
          <p:nvPr/>
        </p:nvGraphicFramePr>
        <p:xfrm>
          <a:off x="1905000" y="3657600"/>
          <a:ext cx="4429155" cy="608927"/>
        </p:xfrm>
        <a:graphic>
          <a:graphicData uri="http://schemas.openxmlformats.org/presentationml/2006/ole">
            <p:oleObj spid="_x0000_s66565" name="Equation" r:id="rId6" imgW="1765080" imgH="241200" progId="Equation.DSMT4">
              <p:embed/>
            </p:oleObj>
          </a:graphicData>
        </a:graphic>
      </p:graphicFrame>
      <p:graphicFrame>
        <p:nvGraphicFramePr>
          <p:cNvPr id="12" name="Object 6"/>
          <p:cNvGraphicFramePr>
            <a:graphicFrameLocks noChangeAspect="1"/>
          </p:cNvGraphicFramePr>
          <p:nvPr/>
        </p:nvGraphicFramePr>
        <p:xfrm>
          <a:off x="2438400" y="4395787"/>
          <a:ext cx="3252788" cy="557213"/>
        </p:xfrm>
        <a:graphic>
          <a:graphicData uri="http://schemas.openxmlformats.org/presentationml/2006/ole">
            <p:oleObj spid="_x0000_s66566" name="Equation" r:id="rId7" imgW="1346040" imgH="228600" progId="Equation.DSMT4">
              <p:embed/>
            </p:oleObj>
          </a:graphicData>
        </a:graphic>
      </p:graphicFrame>
      <p:graphicFrame>
        <p:nvGraphicFramePr>
          <p:cNvPr id="13" name="Object 7"/>
          <p:cNvGraphicFramePr>
            <a:graphicFrameLocks noChangeAspect="1"/>
          </p:cNvGraphicFramePr>
          <p:nvPr/>
        </p:nvGraphicFramePr>
        <p:xfrm>
          <a:off x="1928813" y="5181600"/>
          <a:ext cx="3559175" cy="1609725"/>
        </p:xfrm>
        <a:graphic>
          <a:graphicData uri="http://schemas.openxmlformats.org/presentationml/2006/ole">
            <p:oleObj spid="_x0000_s66567" name="Equation" r:id="rId8" imgW="1473120" imgH="660240" progId="Equation.DSMT4">
              <p:embed/>
            </p:oleObj>
          </a:graphicData>
        </a:graphic>
      </p:graphicFrame>
      <p:sp>
        <p:nvSpPr>
          <p:cNvPr id="14" name="矩形 13"/>
          <p:cNvSpPr/>
          <p:nvPr/>
        </p:nvSpPr>
        <p:spPr>
          <a:xfrm>
            <a:off x="6248400" y="5786735"/>
            <a:ext cx="2040943" cy="461665"/>
          </a:xfrm>
          <a:prstGeom prst="rect">
            <a:avLst/>
          </a:prstGeom>
        </p:spPr>
        <p:txBody>
          <a:bodyPr wrap="none">
            <a:spAutoFit/>
          </a:bodyPr>
          <a:lstStyle/>
          <a:p>
            <a:r>
              <a:rPr lang="zh-CN" altLang="en-US" sz="2400" b="1" dirty="0" smtClean="0">
                <a:solidFill>
                  <a:srgbClr val="060606"/>
                </a:solidFill>
                <a:latin typeface="Times New Roman" pitchFamily="18" charset="0"/>
                <a:ea typeface="楷体" pitchFamily="49" charset="-122"/>
              </a:rPr>
              <a:t>目的规范交换</a:t>
            </a:r>
            <a:endParaRPr lang="zh-CN" altLang="en-US" sz="2400" b="1" dirty="0">
              <a:solidFill>
                <a:srgbClr val="060606"/>
              </a:solidFill>
              <a:latin typeface="Times New Roman" pitchFamily="18" charset="0"/>
              <a:ea typeface="楷体"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228600" y="1630740"/>
            <a:ext cx="8763000" cy="1569660"/>
          </a:xfrm>
          <a:prstGeom prst="rect">
            <a:avLst/>
          </a:prstGeom>
          <a:noFill/>
        </p:spPr>
        <p:txBody>
          <a:bodyPr wrap="square" rtlCol="0">
            <a:spAutoFit/>
          </a:bodyPr>
          <a:lstStyle/>
          <a:p>
            <a:pPr algn="just"/>
            <a:r>
              <a:rPr lang="zh-CN" altLang="en-US" sz="2400" b="1" dirty="0" smtClean="0">
                <a:solidFill>
                  <a:srgbClr val="060606"/>
                </a:solidFill>
                <a:latin typeface="Times New Roman" pitchFamily="18" charset="0"/>
                <a:ea typeface="楷体" pitchFamily="49" charset="-122"/>
              </a:rPr>
              <a:t>在晶体场中求解本征方程的问题就简化为在一个原胞中求解，该方程的物理意义是：等价于一个电子在单个原胞尺度的势井中的运动，能量本征值分裂是一个必然结果，且能量本征值为</a:t>
            </a:r>
            <a:r>
              <a:rPr lang="en-US" altLang="zh-CN" sz="2400" b="1" dirty="0" smtClean="0">
                <a:solidFill>
                  <a:srgbClr val="060606"/>
                </a:solidFill>
                <a:latin typeface="Times New Roman" pitchFamily="18" charset="0"/>
                <a:ea typeface="楷体" pitchFamily="49" charset="-122"/>
              </a:rPr>
              <a:t>k</a:t>
            </a:r>
            <a:r>
              <a:rPr lang="zh-CN" altLang="en-US" sz="2400" b="1" dirty="0" smtClean="0">
                <a:solidFill>
                  <a:srgbClr val="060606"/>
                </a:solidFill>
                <a:latin typeface="Times New Roman" pitchFamily="18" charset="0"/>
                <a:ea typeface="楷体" pitchFamily="49" charset="-122"/>
              </a:rPr>
              <a:t>的周期函数，则</a:t>
            </a:r>
            <a:r>
              <a:rPr lang="en-US" altLang="zh-CN" sz="2400" b="1" dirty="0" smtClean="0">
                <a:solidFill>
                  <a:srgbClr val="060606"/>
                </a:solidFill>
                <a:latin typeface="Times New Roman" pitchFamily="18" charset="0"/>
                <a:ea typeface="楷体" pitchFamily="49" charset="-122"/>
              </a:rPr>
              <a:t>E(k)</a:t>
            </a:r>
            <a:r>
              <a:rPr lang="zh-CN" altLang="en-US" sz="2400" b="1" dirty="0" smtClean="0">
                <a:solidFill>
                  <a:srgbClr val="060606"/>
                </a:solidFill>
                <a:latin typeface="Times New Roman" pitchFamily="18" charset="0"/>
                <a:ea typeface="楷体" pitchFamily="49" charset="-122"/>
              </a:rPr>
              <a:t>必有上下限，从而形成能量本征值分布的带</a:t>
            </a:r>
            <a:r>
              <a:rPr lang="en-US" altLang="zh-CN" sz="2400" b="1" dirty="0" smtClean="0">
                <a:solidFill>
                  <a:srgbClr val="060606"/>
                </a:solidFill>
                <a:latin typeface="Times New Roman" pitchFamily="18" charset="0"/>
                <a:ea typeface="楷体" pitchFamily="49" charset="-122"/>
              </a:rPr>
              <a:t>.</a:t>
            </a:r>
          </a:p>
        </p:txBody>
      </p:sp>
      <p:graphicFrame>
        <p:nvGraphicFramePr>
          <p:cNvPr id="8" name="Object 2"/>
          <p:cNvGraphicFramePr>
            <a:graphicFrameLocks noChangeAspect="1"/>
          </p:cNvGraphicFramePr>
          <p:nvPr/>
        </p:nvGraphicFramePr>
        <p:xfrm>
          <a:off x="2714612" y="990600"/>
          <a:ext cx="3252788" cy="557213"/>
        </p:xfrm>
        <a:graphic>
          <a:graphicData uri="http://schemas.openxmlformats.org/presentationml/2006/ole">
            <p:oleObj spid="_x0000_s67586" name="Equation" r:id="rId3" imgW="1346040" imgH="228600" progId="Equation.DSMT4">
              <p:embed/>
            </p:oleObj>
          </a:graphicData>
        </a:graphic>
      </p:graphicFrame>
      <p:sp>
        <p:nvSpPr>
          <p:cNvPr id="9" name="矩形 8"/>
          <p:cNvSpPr>
            <a:spLocks noChangeAspect="1"/>
          </p:cNvSpPr>
          <p:nvPr/>
        </p:nvSpPr>
        <p:spPr>
          <a:xfrm>
            <a:off x="3053256" y="3505200"/>
            <a:ext cx="2376000" cy="182881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2143108" y="4491046"/>
            <a:ext cx="928694" cy="15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714744" y="4491046"/>
            <a:ext cx="928694" cy="15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29256" y="4491046"/>
            <a:ext cx="928694" cy="1588"/>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071802" y="5543567"/>
            <a:ext cx="2304000" cy="1588"/>
          </a:xfrm>
          <a:prstGeom prst="straightConnector1">
            <a:avLst/>
          </a:prstGeom>
          <a:ln w="25400">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a:off x="5281200" y="5543567"/>
            <a:ext cx="285752"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2905200" y="5542773"/>
            <a:ext cx="285752" cy="1588"/>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6" name="Object 3"/>
          <p:cNvGraphicFramePr>
            <a:graphicFrameLocks noChangeAspect="1"/>
          </p:cNvGraphicFramePr>
          <p:nvPr/>
        </p:nvGraphicFramePr>
        <p:xfrm>
          <a:off x="1928794" y="3919542"/>
          <a:ext cx="1012825" cy="557213"/>
        </p:xfrm>
        <a:graphic>
          <a:graphicData uri="http://schemas.openxmlformats.org/presentationml/2006/ole">
            <p:oleObj spid="_x0000_s67587" name="Equation" r:id="rId4" imgW="419040" imgH="228600" progId="Equation.DSMT4">
              <p:embed/>
            </p:oleObj>
          </a:graphicData>
        </a:graphic>
      </p:graphicFrame>
      <p:graphicFrame>
        <p:nvGraphicFramePr>
          <p:cNvPr id="17" name="Object 4"/>
          <p:cNvGraphicFramePr>
            <a:graphicFrameLocks noChangeAspect="1"/>
          </p:cNvGraphicFramePr>
          <p:nvPr/>
        </p:nvGraphicFramePr>
        <p:xfrm>
          <a:off x="3819525" y="3919538"/>
          <a:ext cx="920750" cy="557212"/>
        </p:xfrm>
        <a:graphic>
          <a:graphicData uri="http://schemas.openxmlformats.org/presentationml/2006/ole">
            <p:oleObj spid="_x0000_s67588" name="Equation" r:id="rId5" imgW="380880" imgH="228600" progId="Equation.DSMT4">
              <p:embed/>
            </p:oleObj>
          </a:graphicData>
        </a:graphic>
      </p:graphicFrame>
      <p:graphicFrame>
        <p:nvGraphicFramePr>
          <p:cNvPr id="18" name="Object 5"/>
          <p:cNvGraphicFramePr>
            <a:graphicFrameLocks noChangeAspect="1"/>
          </p:cNvGraphicFramePr>
          <p:nvPr/>
        </p:nvGraphicFramePr>
        <p:xfrm>
          <a:off x="5467367" y="3919538"/>
          <a:ext cx="1533525" cy="557212"/>
        </p:xfrm>
        <a:graphic>
          <a:graphicData uri="http://schemas.openxmlformats.org/presentationml/2006/ole">
            <p:oleObj spid="_x0000_s67589" name="Equation" r:id="rId6" imgW="634680" imgH="228600" progId="Equation.DSMT4">
              <p:embed/>
            </p:oleObj>
          </a:graphicData>
        </a:graphic>
      </p:graphicFrame>
      <p:graphicFrame>
        <p:nvGraphicFramePr>
          <p:cNvPr id="19" name="Object 6"/>
          <p:cNvGraphicFramePr>
            <a:graphicFrameLocks noChangeAspect="1"/>
          </p:cNvGraphicFramePr>
          <p:nvPr/>
        </p:nvGraphicFramePr>
        <p:xfrm>
          <a:off x="4046538" y="5614988"/>
          <a:ext cx="398462" cy="557212"/>
        </p:xfrm>
        <a:graphic>
          <a:graphicData uri="http://schemas.openxmlformats.org/presentationml/2006/ole">
            <p:oleObj spid="_x0000_s67590" name="Equation" r:id="rId7" imgW="164880" imgH="228600" progId="Equation.DSMT4">
              <p:embed/>
            </p:oleObj>
          </a:graphicData>
        </a:graphic>
      </p:graphicFrame>
      <p:graphicFrame>
        <p:nvGraphicFramePr>
          <p:cNvPr id="20" name="Object 7"/>
          <p:cNvGraphicFramePr>
            <a:graphicFrameLocks noChangeAspect="1"/>
          </p:cNvGraphicFramePr>
          <p:nvPr/>
        </p:nvGraphicFramePr>
        <p:xfrm>
          <a:off x="2928926" y="5686443"/>
          <a:ext cx="284164" cy="464996"/>
        </p:xfrm>
        <a:graphic>
          <a:graphicData uri="http://schemas.openxmlformats.org/presentationml/2006/ole">
            <p:oleObj spid="_x0000_s67591" name="Equation" r:id="rId8" imgW="139680" imgH="228600" progId="Equation.DSMT4">
              <p:embed/>
            </p:oleObj>
          </a:graphicData>
        </a:graphic>
      </p:graphicFrame>
      <p:graphicFrame>
        <p:nvGraphicFramePr>
          <p:cNvPr id="21" name="Object 8"/>
          <p:cNvGraphicFramePr>
            <a:graphicFrameLocks noChangeAspect="1"/>
          </p:cNvGraphicFramePr>
          <p:nvPr/>
        </p:nvGraphicFramePr>
        <p:xfrm>
          <a:off x="5287970" y="5686443"/>
          <a:ext cx="284162" cy="465138"/>
        </p:xfrm>
        <a:graphic>
          <a:graphicData uri="http://schemas.openxmlformats.org/presentationml/2006/ole">
            <p:oleObj spid="_x0000_s67592" name="Equation" r:id="rId9" imgW="139680" imgH="228600" progId="Equation.DSMT4">
              <p:embed/>
            </p:oleObj>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338110" y="1093887"/>
            <a:ext cx="8501090" cy="5262979"/>
          </a:xfrm>
          <a:prstGeom prst="rect">
            <a:avLst/>
          </a:prstGeom>
          <a:noFill/>
        </p:spPr>
        <p:txBody>
          <a:bodyPr wrap="square" rtlCol="0">
            <a:spAutoFit/>
          </a:bodyPr>
          <a:lstStyle/>
          <a:p>
            <a:pPr>
              <a:buFont typeface="Wingdings" pitchFamily="2" charset="2"/>
              <a:buChar char="Ø"/>
            </a:pPr>
            <a:r>
              <a:rPr lang="en-US" altLang="zh-CN" dirty="0" smtClean="0"/>
              <a:t>  </a:t>
            </a:r>
            <a:r>
              <a:rPr lang="zh-CN" altLang="en-US" sz="2400" b="1" dirty="0" smtClean="0">
                <a:solidFill>
                  <a:srgbClr val="060606"/>
                </a:solidFill>
                <a:latin typeface="Times New Roman" pitchFamily="18" charset="0"/>
                <a:ea typeface="楷体" pitchFamily="49" charset="-122"/>
              </a:rPr>
              <a:t>能带理论是单电子近似的理论</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把每个电子的运动看成是独立的在一个等效势场中的运动</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r>
              <a:rPr lang="zh-CN" altLang="en-US" sz="2400" b="1" dirty="0" smtClean="0">
                <a:solidFill>
                  <a:srgbClr val="060606"/>
                </a:solidFill>
                <a:latin typeface="Times New Roman" pitchFamily="18" charset="0"/>
                <a:ea typeface="楷体" pitchFamily="49" charset="-122"/>
              </a:rPr>
              <a:t>单电子近似</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最早用于研究多电子原子</a:t>
            </a:r>
            <a:r>
              <a:rPr lang="en-US" altLang="zh-CN" sz="2400" b="1" dirty="0" smtClean="0">
                <a:solidFill>
                  <a:srgbClr val="060606"/>
                </a:solidFill>
                <a:latin typeface="Times New Roman" pitchFamily="18" charset="0"/>
                <a:ea typeface="楷体" pitchFamily="49" charset="-122"/>
              </a:rPr>
              <a:t>----</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自洽场方法</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能带理论的出发点</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固体中的电子不再束缚于个别的原子，而是在整个固体内运动</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共有化电子</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共有化电子的运动状态</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假定原子实处在其平衡位置，把原子实偏离平衡位置的影响看成微扰</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Ø"/>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理想晶体</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晶格具有周期性，等效势场</a:t>
            </a:r>
            <a:r>
              <a:rPr lang="en-US" altLang="zh-CN" sz="2400" b="1" dirty="0" smtClean="0">
                <a:solidFill>
                  <a:srgbClr val="060606"/>
                </a:solidFill>
                <a:latin typeface="Times New Roman" pitchFamily="18" charset="0"/>
                <a:ea typeface="楷体" pitchFamily="49" charset="-122"/>
              </a:rPr>
              <a:t>V(r)</a:t>
            </a:r>
            <a:r>
              <a:rPr lang="zh-CN" altLang="en-US" sz="2400" b="1" dirty="0" smtClean="0">
                <a:solidFill>
                  <a:srgbClr val="060606"/>
                </a:solidFill>
                <a:latin typeface="Times New Roman" pitchFamily="18" charset="0"/>
                <a:ea typeface="楷体" pitchFamily="49" charset="-122"/>
              </a:rPr>
              <a:t>具有周期性</a:t>
            </a:r>
            <a:endParaRPr lang="en-US" altLang="zh-CN" sz="2400" b="1" dirty="0" smtClean="0">
              <a:solidFill>
                <a:srgbClr val="060606"/>
              </a:solidFill>
              <a:latin typeface="Times New Roman" pitchFamily="18" charset="0"/>
              <a:ea typeface="楷体" pitchFamily="49" charset="-122"/>
            </a:endParaRPr>
          </a:p>
        </p:txBody>
      </p:sp>
      <p:sp>
        <p:nvSpPr>
          <p:cNvPr id="8" name="心形 7"/>
          <p:cNvSpPr/>
          <p:nvPr/>
        </p:nvSpPr>
        <p:spPr>
          <a:xfrm>
            <a:off x="1071538" y="1871650"/>
            <a:ext cx="2214578" cy="1785950"/>
          </a:xfrm>
          <a:prstGeom prst="hear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060606"/>
                </a:solidFill>
                <a:latin typeface="Times New Roman" pitchFamily="18" charset="0"/>
                <a:ea typeface="楷体" pitchFamily="49" charset="-122"/>
              </a:rPr>
              <a:t>能带理论的核心问题</a:t>
            </a:r>
            <a:endParaRPr lang="zh-CN" altLang="en-US" sz="2400" b="1" dirty="0">
              <a:solidFill>
                <a:srgbClr val="060606"/>
              </a:solidFill>
              <a:latin typeface="Times New Roman" pitchFamily="18" charset="0"/>
              <a:ea typeface="楷体" pitchFamily="49" charset="-122"/>
            </a:endParaRPr>
          </a:p>
        </p:txBody>
      </p:sp>
      <p:sp>
        <p:nvSpPr>
          <p:cNvPr id="9" name="矩形 8"/>
          <p:cNvSpPr/>
          <p:nvPr/>
        </p:nvSpPr>
        <p:spPr>
          <a:xfrm>
            <a:off x="3429000" y="2330601"/>
            <a:ext cx="1500190" cy="7143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060606"/>
                </a:solidFill>
                <a:latin typeface="Times New Roman" pitchFamily="18" charset="0"/>
                <a:ea typeface="楷体" pitchFamily="49" charset="-122"/>
              </a:rPr>
              <a:t>多体问题</a:t>
            </a:r>
            <a:endParaRPr lang="zh-CN" altLang="en-US" sz="2400" b="1" dirty="0">
              <a:solidFill>
                <a:srgbClr val="060606"/>
              </a:solidFill>
              <a:latin typeface="Times New Roman" pitchFamily="18" charset="0"/>
              <a:ea typeface="楷体" pitchFamily="49" charset="-122"/>
            </a:endParaRPr>
          </a:p>
        </p:txBody>
      </p:sp>
      <p:sp>
        <p:nvSpPr>
          <p:cNvPr id="10" name="虚尾箭头 9"/>
          <p:cNvSpPr/>
          <p:nvPr/>
        </p:nvSpPr>
        <p:spPr>
          <a:xfrm>
            <a:off x="5143504" y="2473477"/>
            <a:ext cx="857256" cy="428628"/>
          </a:xfrm>
          <a:prstGeom prst="striped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215074" y="2330601"/>
            <a:ext cx="1709726" cy="7143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060606"/>
                </a:solidFill>
                <a:latin typeface="Times New Roman" pitchFamily="18" charset="0"/>
                <a:ea typeface="楷体" pitchFamily="49" charset="-122"/>
              </a:rPr>
              <a:t>单体问题</a:t>
            </a:r>
            <a:endParaRPr lang="zh-CN" altLang="en-US" sz="2400" b="1" dirty="0">
              <a:solidFill>
                <a:srgbClr val="060606"/>
              </a:solidFill>
              <a:latin typeface="Times New Roman" pitchFamily="18" charset="0"/>
              <a:ea typeface="楷体"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642910" y="866775"/>
            <a:ext cx="7786742" cy="4647426"/>
          </a:xfrm>
          <a:prstGeom prst="rect">
            <a:avLst/>
          </a:prstGeom>
          <a:noFill/>
        </p:spPr>
        <p:txBody>
          <a:bodyPr wrap="square" rtlCol="0">
            <a:spAutoFit/>
          </a:bodyPr>
          <a:lstStyle/>
          <a:p>
            <a:r>
              <a:rPr lang="zh-CN" altLang="en-US" sz="2400" b="1" dirty="0" smtClean="0">
                <a:solidFill>
                  <a:srgbClr val="060606"/>
                </a:solidFill>
                <a:latin typeface="Times New Roman" pitchFamily="18" charset="0"/>
                <a:ea typeface="楷体" pitchFamily="49" charset="-122"/>
              </a:rPr>
              <a:t>晶体中的电子在晶格周期性的等效势场中运动</a:t>
            </a:r>
            <a:endParaRPr lang="en-US" altLang="zh-CN" sz="2400" b="1" dirty="0" smtClean="0">
              <a:solidFill>
                <a:srgbClr val="060606"/>
              </a:solidFill>
              <a:latin typeface="Times New Roman" pitchFamily="18" charset="0"/>
              <a:ea typeface="楷体" pitchFamily="49" charset="-122"/>
            </a:endParaRPr>
          </a:p>
          <a:p>
            <a:endParaRPr lang="en-US" altLang="zh-CN" dirty="0" smtClean="0"/>
          </a:p>
          <a:p>
            <a:endParaRPr lang="en-US" altLang="zh-CN" dirty="0" smtClean="0"/>
          </a:p>
          <a:p>
            <a:endParaRPr lang="en-US" altLang="zh-CN" dirty="0" smtClean="0"/>
          </a:p>
          <a:p>
            <a:r>
              <a:rPr lang="zh-CN" altLang="en-US" sz="2400" b="1" dirty="0" smtClean="0">
                <a:solidFill>
                  <a:srgbClr val="060606"/>
                </a:solidFill>
                <a:latin typeface="Times New Roman" pitchFamily="18" charset="0"/>
                <a:ea typeface="楷体" pitchFamily="49" charset="-122"/>
              </a:rPr>
              <a:t>波动方程</a:t>
            </a:r>
            <a:endParaRPr lang="en-US" altLang="zh-CN" sz="2400" b="1" dirty="0" smtClean="0">
              <a:solidFill>
                <a:srgbClr val="060606"/>
              </a:solidFill>
              <a:latin typeface="Times New Roman" pitchFamily="18" charset="0"/>
              <a:ea typeface="楷体" pitchFamily="49" charset="-122"/>
            </a:endParaRPr>
          </a:p>
          <a:p>
            <a:endParaRPr lang="en-US" altLang="zh-CN" dirty="0" smtClean="0"/>
          </a:p>
          <a:p>
            <a:endParaRPr lang="en-US" altLang="zh-CN" dirty="0" smtClean="0"/>
          </a:p>
          <a:p>
            <a:endParaRPr lang="en-US" altLang="zh-CN" dirty="0" smtClean="0"/>
          </a:p>
          <a:p>
            <a:endParaRPr lang="en-US" altLang="zh-CN" dirty="0" smtClean="0"/>
          </a:p>
          <a:p>
            <a:r>
              <a:rPr lang="zh-CN" altLang="en-US" sz="2400" b="1" dirty="0" smtClean="0">
                <a:solidFill>
                  <a:srgbClr val="060606"/>
                </a:solidFill>
                <a:latin typeface="Times New Roman" pitchFamily="18" charset="0"/>
                <a:ea typeface="楷体" pitchFamily="49" charset="-122"/>
              </a:rPr>
              <a:t>晶格周期性势场</a:t>
            </a:r>
            <a:endParaRPr lang="en-US" altLang="zh-CN" sz="2400" b="1" dirty="0" smtClean="0">
              <a:solidFill>
                <a:srgbClr val="060606"/>
              </a:solidFill>
              <a:latin typeface="Times New Roman" pitchFamily="18" charset="0"/>
              <a:ea typeface="楷体" pitchFamily="49" charset="-122"/>
            </a:endParaRPr>
          </a:p>
          <a:p>
            <a:endParaRPr lang="en-US" altLang="zh-CN" dirty="0" smtClean="0"/>
          </a:p>
          <a:p>
            <a:endParaRPr lang="en-US" altLang="zh-CN" dirty="0" smtClean="0"/>
          </a:p>
          <a:p>
            <a:endParaRPr lang="en-US" altLang="zh-CN" dirty="0" smtClean="0"/>
          </a:p>
          <a:p>
            <a:pPr algn="ctr"/>
            <a:r>
              <a:rPr lang="zh-CN" altLang="en-US" sz="4400" b="1" dirty="0" smtClean="0">
                <a:solidFill>
                  <a:srgbClr val="FF0000"/>
                </a:solidFill>
                <a:latin typeface="楷体" pitchFamily="49" charset="-122"/>
                <a:ea typeface="楷体" pitchFamily="49" charset="-122"/>
              </a:rPr>
              <a:t>能带理论的核心问题！</a:t>
            </a:r>
            <a:endParaRPr lang="en-US" altLang="zh-CN" sz="4400" b="1" dirty="0" smtClean="0">
              <a:solidFill>
                <a:srgbClr val="FF0000"/>
              </a:solidFill>
              <a:latin typeface="楷体" pitchFamily="49" charset="-122"/>
              <a:ea typeface="楷体" pitchFamily="49" charset="-122"/>
            </a:endParaRPr>
          </a:p>
        </p:txBody>
      </p:sp>
      <p:graphicFrame>
        <p:nvGraphicFramePr>
          <p:cNvPr id="8" name="Object 2"/>
          <p:cNvGraphicFramePr>
            <a:graphicFrameLocks noChangeAspect="1"/>
          </p:cNvGraphicFramePr>
          <p:nvPr/>
        </p:nvGraphicFramePr>
        <p:xfrm>
          <a:off x="2168525" y="1719262"/>
          <a:ext cx="3775075" cy="1176338"/>
        </p:xfrm>
        <a:graphic>
          <a:graphicData uri="http://schemas.openxmlformats.org/presentationml/2006/ole">
            <p:oleObj spid="_x0000_s68610" name="Equation" r:id="rId3" imgW="1562040" imgH="482400" progId="Equation.DSMT4">
              <p:embed/>
            </p:oleObj>
          </a:graphicData>
        </a:graphic>
      </p:graphicFrame>
      <p:graphicFrame>
        <p:nvGraphicFramePr>
          <p:cNvPr id="9" name="Object 3"/>
          <p:cNvGraphicFramePr>
            <a:graphicFrameLocks noChangeAspect="1"/>
          </p:cNvGraphicFramePr>
          <p:nvPr/>
        </p:nvGraphicFramePr>
        <p:xfrm>
          <a:off x="3048000" y="3481387"/>
          <a:ext cx="2424113" cy="557213"/>
        </p:xfrm>
        <a:graphic>
          <a:graphicData uri="http://schemas.openxmlformats.org/presentationml/2006/ole">
            <p:oleObj spid="_x0000_s68611" name="Equation" r:id="rId4" imgW="1002960" imgH="228600" progId="Equation.DSMT4">
              <p:embed/>
            </p:oleObj>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533400" y="1107281"/>
            <a:ext cx="8120090" cy="4524315"/>
          </a:xfrm>
          <a:prstGeom prst="rect">
            <a:avLst/>
          </a:prstGeom>
          <a:noFill/>
        </p:spPr>
        <p:txBody>
          <a:bodyPr wrap="square" rtlCol="0">
            <a:spAutoFit/>
          </a:bodyPr>
          <a:lstStyle/>
          <a:p>
            <a:pPr algn="just"/>
            <a:r>
              <a:rPr lang="zh-CN" altLang="en-US" sz="2400" b="1" dirty="0" smtClean="0">
                <a:solidFill>
                  <a:srgbClr val="060606"/>
                </a:solidFill>
                <a:latin typeface="Times New Roman" pitchFamily="18" charset="0"/>
                <a:ea typeface="楷体" pitchFamily="49" charset="-122"/>
              </a:rPr>
              <a:t>一维晶体中单个电子在周期性势场中的运动问题处理</a:t>
            </a:r>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r>
              <a:rPr lang="zh-CN" altLang="en-US" sz="2400" b="1" dirty="0" smtClean="0">
                <a:solidFill>
                  <a:srgbClr val="060606"/>
                </a:solidFill>
                <a:latin typeface="Times New Roman" pitchFamily="18" charset="0"/>
                <a:ea typeface="楷体" pitchFamily="49" charset="-122"/>
              </a:rPr>
              <a:t>第一步简化</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绝热近似：离子实质量比电子大，离子运动速度慢，讨论电子问题，认为离子实固定在瞬时位置上</a:t>
            </a:r>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r>
              <a:rPr lang="zh-CN" altLang="en-US" sz="2400" b="1" dirty="0" smtClean="0">
                <a:solidFill>
                  <a:srgbClr val="060606"/>
                </a:solidFill>
                <a:latin typeface="Times New Roman" pitchFamily="18" charset="0"/>
                <a:ea typeface="楷体" pitchFamily="49" charset="-122"/>
              </a:rPr>
              <a:t>第二步简化</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利用</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近似或者密度泛函理论，多电子问题简化为单电子问题，每个电子是在固定的离子势场以及其它电子的平均场中运动</a:t>
            </a:r>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r>
              <a:rPr lang="zh-CN" altLang="en-US" sz="2400" b="1" dirty="0" smtClean="0">
                <a:solidFill>
                  <a:srgbClr val="060606"/>
                </a:solidFill>
                <a:latin typeface="Times New Roman" pitchFamily="18" charset="0"/>
                <a:ea typeface="楷体" pitchFamily="49" charset="-122"/>
              </a:rPr>
              <a:t>第三步简化</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所有离子势场和其它电子的平均场是周期性势场</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304800" y="1183481"/>
            <a:ext cx="8458200" cy="4893647"/>
          </a:xfrm>
          <a:prstGeom prst="rect">
            <a:avLst/>
          </a:prstGeom>
          <a:noFill/>
        </p:spPr>
        <p:txBody>
          <a:bodyPr wrap="square" rtlCol="0">
            <a:spAutoFit/>
          </a:bodyPr>
          <a:lstStyle/>
          <a:p>
            <a:pPr algn="just"/>
            <a:r>
              <a:rPr lang="zh-CN" altLang="en-US" sz="2400" b="1" dirty="0" smtClean="0">
                <a:solidFill>
                  <a:srgbClr val="060606"/>
                </a:solidFill>
                <a:latin typeface="Times New Roman" pitchFamily="18" charset="0"/>
                <a:ea typeface="楷体" pitchFamily="49" charset="-122"/>
              </a:rPr>
              <a:t>三维晶体中单个电子在周期性势场中的运动问题处理能量本征值的计算</a:t>
            </a:r>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buFont typeface="Wingdings" pitchFamily="2" charset="2"/>
              <a:buChar char="Ø"/>
            </a:pPr>
            <a:r>
              <a:rPr lang="zh-CN" altLang="en-US" sz="2400" b="1" dirty="0" smtClean="0">
                <a:solidFill>
                  <a:srgbClr val="060606"/>
                </a:solidFill>
                <a:latin typeface="Times New Roman" pitchFamily="18" charset="0"/>
                <a:ea typeface="楷体" pitchFamily="49" charset="-122"/>
              </a:rPr>
              <a:t> 选取某个具有布洛赫函数形式的完全集合，晶体电子态的波函数按此函数集合展开</a:t>
            </a:r>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buFont typeface="Wingdings" pitchFamily="2" charset="2"/>
              <a:buChar char="Ø"/>
            </a:pPr>
            <a:r>
              <a:rPr lang="zh-CN" altLang="en-US" sz="2400" b="1" dirty="0" smtClean="0">
                <a:solidFill>
                  <a:srgbClr val="060606"/>
                </a:solidFill>
                <a:latin typeface="Times New Roman" pitchFamily="18" charset="0"/>
                <a:ea typeface="楷体" pitchFamily="49" charset="-122"/>
              </a:rPr>
              <a:t> 将电子的波函数代入薛定谔方程，确定展开式的系数所满足的久期方程，求解久期方程得到能量本征值</a:t>
            </a:r>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a:p>
            <a:pPr algn="just"/>
            <a:r>
              <a:rPr lang="zh-CN" altLang="en-US" sz="2400" b="1" dirty="0" smtClean="0">
                <a:solidFill>
                  <a:srgbClr val="060606"/>
                </a:solidFill>
                <a:latin typeface="Times New Roman" pitchFamily="18" charset="0"/>
                <a:ea typeface="楷体" pitchFamily="49" charset="-122"/>
              </a:rPr>
              <a:t>电子波函数的计算</a:t>
            </a:r>
            <a:endParaRPr lang="en-US" altLang="zh-CN" sz="2400" b="1" dirty="0" smtClean="0">
              <a:solidFill>
                <a:srgbClr val="060606"/>
              </a:solidFill>
              <a:latin typeface="Times New Roman" pitchFamily="18" charset="0"/>
              <a:ea typeface="楷体" pitchFamily="49" charset="-122"/>
            </a:endParaRPr>
          </a:p>
          <a:p>
            <a:pPr algn="just">
              <a:buFont typeface="Wingdings" pitchFamily="2" charset="2"/>
              <a:buChar char="Ø"/>
            </a:pPr>
            <a:r>
              <a:rPr lang="zh-CN" altLang="en-US" sz="2400" b="1" dirty="0" smtClean="0">
                <a:solidFill>
                  <a:srgbClr val="060606"/>
                </a:solidFill>
                <a:latin typeface="Times New Roman" pitchFamily="18" charset="0"/>
                <a:ea typeface="楷体" pitchFamily="49" charset="-122"/>
              </a:rPr>
              <a:t> 根据每个本征值确定电子波函数展开式中的系数，得到具体的波函数</a:t>
            </a:r>
            <a:endParaRPr lang="en-US" altLang="zh-CN" sz="2400" b="1" dirty="0" smtClean="0">
              <a:solidFill>
                <a:srgbClr val="060606"/>
              </a:solidFill>
              <a:latin typeface="Times New Roman" pitchFamily="18" charset="0"/>
              <a:ea typeface="楷体" pitchFamily="49" charset="-122"/>
            </a:endParaRPr>
          </a:p>
          <a:p>
            <a:pPr algn="just"/>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5"/>
          <p:cNvGraphicFramePr>
            <a:graphicFrameLocks noChangeAspect="1"/>
          </p:cNvGraphicFramePr>
          <p:nvPr/>
        </p:nvGraphicFramePr>
        <p:xfrm>
          <a:off x="389627" y="5124440"/>
          <a:ext cx="3798258" cy="1340264"/>
        </p:xfrm>
        <a:graphic>
          <a:graphicData uri="http://schemas.openxmlformats.org/presentationml/2006/ole">
            <p:oleObj spid="_x0000_s69636" name="Equation" r:id="rId3" imgW="2590560" imgH="914400" progId="Equation.DSMT4">
              <p:embed/>
            </p:oleObj>
          </a:graphicData>
        </a:graphic>
      </p:graphicFrame>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60939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304800" y="775930"/>
            <a:ext cx="8382000" cy="4770537"/>
          </a:xfrm>
          <a:prstGeom prst="rect">
            <a:avLst/>
          </a:prstGeom>
          <a:noFill/>
        </p:spPr>
        <p:txBody>
          <a:bodyPr wrap="square" rtlCol="0">
            <a:spAutoFit/>
          </a:bodyPr>
          <a:lstStyle/>
          <a:p>
            <a:pPr algn="just"/>
            <a:r>
              <a:rPr lang="en-US" altLang="zh-CN" sz="2000" b="1" dirty="0" smtClean="0">
                <a:solidFill>
                  <a:srgbClr val="060606"/>
                </a:solidFill>
                <a:latin typeface="Times New Roman" pitchFamily="18" charset="0"/>
                <a:ea typeface="楷体" pitchFamily="49" charset="-122"/>
              </a:rPr>
              <a:t>Quantum Many-Bodies</a:t>
            </a:r>
          </a:p>
          <a:p>
            <a:pPr algn="just"/>
            <a:r>
              <a:rPr lang="zh-CN" altLang="en-US" sz="2000" b="1" dirty="0" smtClean="0">
                <a:solidFill>
                  <a:srgbClr val="060606"/>
                </a:solidFill>
                <a:latin typeface="Times New Roman" pitchFamily="18" charset="0"/>
                <a:ea typeface="楷体" pitchFamily="49" charset="-122"/>
              </a:rPr>
              <a:t>一个具有</a:t>
            </a:r>
            <a:r>
              <a:rPr lang="en-US" altLang="zh-CN" sz="2000" b="1" dirty="0" smtClean="0">
                <a:solidFill>
                  <a:srgbClr val="060606"/>
                </a:solidFill>
                <a:latin typeface="Times New Roman" pitchFamily="18" charset="0"/>
                <a:ea typeface="楷体" pitchFamily="49" charset="-122"/>
              </a:rPr>
              <a:t>N</a:t>
            </a:r>
            <a:r>
              <a:rPr lang="zh-CN" altLang="en-US" sz="2000" b="1" dirty="0" smtClean="0">
                <a:solidFill>
                  <a:srgbClr val="060606"/>
                </a:solidFill>
                <a:latin typeface="Times New Roman" pitchFamily="18" charset="0"/>
                <a:ea typeface="楷体" pitchFamily="49" charset="-122"/>
              </a:rPr>
              <a:t>个原子的体系，我们必须处理</a:t>
            </a:r>
            <a:r>
              <a:rPr lang="en-US" altLang="zh-CN" sz="2000" b="1" dirty="0" smtClean="0">
                <a:solidFill>
                  <a:srgbClr val="060606"/>
                </a:solidFill>
                <a:latin typeface="Times New Roman" pitchFamily="18" charset="0"/>
                <a:ea typeface="楷体" pitchFamily="49" charset="-122"/>
              </a:rPr>
              <a:t>N+2N</a:t>
            </a:r>
            <a:r>
              <a:rPr lang="zh-CN" altLang="en-US" sz="2000" b="1" dirty="0" smtClean="0">
                <a:solidFill>
                  <a:srgbClr val="060606"/>
                </a:solidFill>
                <a:latin typeface="Times New Roman" pitchFamily="18" charset="0"/>
                <a:ea typeface="楷体" pitchFamily="49" charset="-122"/>
              </a:rPr>
              <a:t>粒子间的相互作用，这是一个典型的复杂的量子多体问题，此系统的</a:t>
            </a:r>
            <a:r>
              <a:rPr lang="en-US" altLang="zh-CN" sz="2000" b="1" dirty="0" smtClean="0">
                <a:solidFill>
                  <a:srgbClr val="060606"/>
                </a:solidFill>
                <a:latin typeface="Times New Roman" pitchFamily="18" charset="0"/>
                <a:ea typeface="楷体" pitchFamily="49" charset="-122"/>
              </a:rPr>
              <a:t>Hamiltonian</a:t>
            </a:r>
            <a:r>
              <a:rPr lang="zh-CN" altLang="en-US" sz="2000" b="1" dirty="0" smtClean="0">
                <a:solidFill>
                  <a:srgbClr val="060606"/>
                </a:solidFill>
                <a:latin typeface="Times New Roman" pitchFamily="18" charset="0"/>
                <a:ea typeface="楷体" pitchFamily="49" charset="-122"/>
              </a:rPr>
              <a:t>可精确写成：</a:t>
            </a:r>
            <a:endParaRPr lang="en-US" altLang="zh-CN" sz="2000" b="1" dirty="0" smtClean="0">
              <a:solidFill>
                <a:srgbClr val="060606"/>
              </a:solidFill>
              <a:latin typeface="Times New Roman" pitchFamily="18" charset="0"/>
              <a:ea typeface="楷体" pitchFamily="49" charset="-122"/>
            </a:endParaRPr>
          </a:p>
          <a:p>
            <a:pPr algn="just"/>
            <a:endParaRPr lang="en-US" altLang="zh-CN" dirty="0" smtClean="0"/>
          </a:p>
          <a:p>
            <a:pPr algn="just"/>
            <a:endParaRPr lang="en-US" altLang="zh-CN" dirty="0" smtClean="0"/>
          </a:p>
          <a:p>
            <a:pPr algn="just"/>
            <a:endParaRPr lang="en-US" altLang="zh-CN" dirty="0" smtClean="0"/>
          </a:p>
          <a:p>
            <a:pPr algn="just"/>
            <a:endParaRPr lang="en-US" altLang="zh-CN" dirty="0" smtClean="0"/>
          </a:p>
          <a:p>
            <a:pPr algn="just"/>
            <a:endParaRPr lang="en-US" altLang="zh-CN" dirty="0" smtClean="0"/>
          </a:p>
          <a:p>
            <a:pPr algn="just"/>
            <a:endParaRPr lang="en-US" altLang="zh-CN" dirty="0" smtClean="0"/>
          </a:p>
          <a:p>
            <a:pPr algn="just"/>
            <a:r>
              <a:rPr lang="en-US" altLang="zh-CN" sz="2000" b="1" dirty="0" smtClean="0">
                <a:solidFill>
                  <a:srgbClr val="060606"/>
                </a:solidFill>
                <a:latin typeface="Times New Roman" pitchFamily="18" charset="0"/>
                <a:ea typeface="楷体" pitchFamily="49" charset="-122"/>
              </a:rPr>
              <a:t>Born-Oppenheimer approximation</a:t>
            </a:r>
          </a:p>
          <a:p>
            <a:pPr algn="just"/>
            <a:endParaRPr lang="en-US" altLang="zh-CN" dirty="0" smtClean="0"/>
          </a:p>
          <a:p>
            <a:pPr algn="just"/>
            <a:endParaRPr lang="en-US" altLang="zh-CN" dirty="0" smtClean="0"/>
          </a:p>
          <a:p>
            <a:pPr algn="just"/>
            <a:endParaRPr lang="en-US" altLang="zh-CN" dirty="0" smtClean="0"/>
          </a:p>
          <a:p>
            <a:pPr algn="just"/>
            <a:endParaRPr lang="en-US" altLang="zh-CN" dirty="0" smtClean="0"/>
          </a:p>
          <a:p>
            <a:pPr algn="just"/>
            <a:endParaRPr lang="en-US" altLang="zh-CN" dirty="0" smtClean="0"/>
          </a:p>
          <a:p>
            <a:pPr algn="just"/>
            <a:endParaRPr lang="en-US" altLang="zh-CN" dirty="0" smtClean="0"/>
          </a:p>
        </p:txBody>
      </p:sp>
      <p:graphicFrame>
        <p:nvGraphicFramePr>
          <p:cNvPr id="8" name="Object 3"/>
          <p:cNvGraphicFramePr>
            <a:graphicFrameLocks noChangeAspect="1"/>
          </p:cNvGraphicFramePr>
          <p:nvPr/>
        </p:nvGraphicFramePr>
        <p:xfrm>
          <a:off x="1214415" y="1752600"/>
          <a:ext cx="5491185" cy="1757338"/>
        </p:xfrm>
        <a:graphic>
          <a:graphicData uri="http://schemas.openxmlformats.org/presentationml/2006/ole">
            <p:oleObj spid="_x0000_s69634" name="Equation" r:id="rId4" imgW="3251160" imgH="1041120" progId="Equation.DSMT4">
              <p:embed/>
            </p:oleObj>
          </a:graphicData>
        </a:graphic>
      </p:graphicFrame>
      <p:graphicFrame>
        <p:nvGraphicFramePr>
          <p:cNvPr id="9" name="Object 4"/>
          <p:cNvGraphicFramePr>
            <a:graphicFrameLocks noChangeAspect="1"/>
          </p:cNvGraphicFramePr>
          <p:nvPr/>
        </p:nvGraphicFramePr>
        <p:xfrm>
          <a:off x="1714480" y="3594580"/>
          <a:ext cx="4152920" cy="1569956"/>
        </p:xfrm>
        <a:graphic>
          <a:graphicData uri="http://schemas.openxmlformats.org/presentationml/2006/ole">
            <p:oleObj spid="_x0000_s69635" name="Equation" r:id="rId5" imgW="2349360" imgH="888840" progId="Equation.DSMT4">
              <p:embed/>
            </p:oleObj>
          </a:graphicData>
        </a:graphic>
      </p:graphicFrame>
      <p:sp>
        <p:nvSpPr>
          <p:cNvPr id="11" name="右大括号 10"/>
          <p:cNvSpPr/>
          <p:nvPr/>
        </p:nvSpPr>
        <p:spPr>
          <a:xfrm>
            <a:off x="4267200" y="5338754"/>
            <a:ext cx="428628" cy="78581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4724400" y="5543490"/>
            <a:ext cx="4501553" cy="400110"/>
          </a:xfrm>
          <a:prstGeom prst="rect">
            <a:avLst/>
          </a:prstGeom>
          <a:noFill/>
        </p:spPr>
        <p:txBody>
          <a:bodyPr wrap="none" rtlCol="0">
            <a:spAutoFit/>
          </a:bodyPr>
          <a:lstStyle/>
          <a:p>
            <a:r>
              <a:rPr lang="en-US" altLang="zh-CN" sz="2000" dirty="0" smtClean="0">
                <a:solidFill>
                  <a:srgbClr val="060606"/>
                </a:solidFill>
                <a:latin typeface="Times New Roman" pitchFamily="18" charset="0"/>
                <a:ea typeface="楷体" pitchFamily="49" charset="-122"/>
              </a:rPr>
              <a:t>Depends on electronic configuration only </a:t>
            </a:r>
            <a:endParaRPr lang="zh-CN" altLang="en-US" sz="2000" dirty="0">
              <a:solidFill>
                <a:srgbClr val="060606"/>
              </a:solidFill>
              <a:latin typeface="Times New Roman" pitchFamily="18" charset="0"/>
              <a:ea typeface="楷体" pitchFamily="49" charset="-122"/>
            </a:endParaRPr>
          </a:p>
        </p:txBody>
      </p:sp>
      <p:sp>
        <p:nvSpPr>
          <p:cNvPr id="13" name="TextBox 12"/>
          <p:cNvSpPr txBox="1"/>
          <p:nvPr/>
        </p:nvSpPr>
        <p:spPr>
          <a:xfrm>
            <a:off x="4724400" y="6096000"/>
            <a:ext cx="1584088" cy="400110"/>
          </a:xfrm>
          <a:prstGeom prst="rect">
            <a:avLst/>
          </a:prstGeom>
          <a:noFill/>
        </p:spPr>
        <p:txBody>
          <a:bodyPr wrap="none" rtlCol="0">
            <a:spAutoFit/>
          </a:bodyPr>
          <a:lstStyle/>
          <a:p>
            <a:r>
              <a:rPr lang="en-US" altLang="zh-CN" sz="2000" dirty="0" smtClean="0">
                <a:solidFill>
                  <a:srgbClr val="060606"/>
                </a:solidFill>
                <a:latin typeface="Times New Roman" pitchFamily="18" charset="0"/>
                <a:ea typeface="楷体" pitchFamily="49" charset="-122"/>
              </a:rPr>
              <a:t>External field</a:t>
            </a:r>
            <a:endParaRPr lang="zh-CN" altLang="en-US" sz="2000" dirty="0" smtClean="0">
              <a:solidFill>
                <a:srgbClr val="060606"/>
              </a:solidFill>
              <a:latin typeface="Times New Roman" pitchFamily="18" charset="0"/>
              <a:ea typeface="楷体" pitchFamily="49" charset="-122"/>
            </a:endParaRPr>
          </a:p>
        </p:txBody>
      </p:sp>
      <p:cxnSp>
        <p:nvCxnSpPr>
          <p:cNvPr id="14" name="直接箭头连接符 13"/>
          <p:cNvCxnSpPr/>
          <p:nvPr/>
        </p:nvCxnSpPr>
        <p:spPr>
          <a:xfrm>
            <a:off x="4032965" y="6338886"/>
            <a:ext cx="714380" cy="15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914400"/>
            <a:ext cx="7786742" cy="4893647"/>
          </a:xfrm>
          <a:prstGeom prst="rect">
            <a:avLst/>
          </a:prstGeom>
          <a:noFill/>
        </p:spPr>
        <p:txBody>
          <a:bodyPr wrap="square" rtlCol="0">
            <a:spAutoFit/>
          </a:bodyPr>
          <a:lstStyle/>
          <a:p>
            <a:pPr algn="just"/>
            <a:r>
              <a:rPr lang="en-US" altLang="zh-CN" sz="2000" b="1" dirty="0" smtClean="0">
                <a:solidFill>
                  <a:srgbClr val="060606"/>
                </a:solidFill>
                <a:latin typeface="Times New Roman" pitchFamily="18" charset="0"/>
                <a:ea typeface="楷体" pitchFamily="49" charset="-122"/>
              </a:rPr>
              <a:t>Born-Oppenheimer approximation:</a:t>
            </a:r>
          </a:p>
          <a:p>
            <a:pPr algn="just">
              <a:buFont typeface="Wingdings" pitchFamily="2" charset="2"/>
              <a:buChar char="l"/>
            </a:pPr>
            <a:r>
              <a:rPr lang="en-US" altLang="zh-CN" sz="2000" b="1" dirty="0" smtClean="0">
                <a:solidFill>
                  <a:srgbClr val="060606"/>
                </a:solidFill>
                <a:latin typeface="Times New Roman" pitchFamily="18" charset="0"/>
                <a:ea typeface="楷体" pitchFamily="49" charset="-122"/>
              </a:rPr>
              <a:t> </a:t>
            </a:r>
            <a:r>
              <a:rPr lang="zh-CN" altLang="en-US" sz="2000" b="1" dirty="0" smtClean="0">
                <a:solidFill>
                  <a:srgbClr val="060606"/>
                </a:solidFill>
                <a:latin typeface="Times New Roman" pitchFamily="18" charset="0"/>
                <a:ea typeface="楷体" pitchFamily="49" charset="-122"/>
              </a:rPr>
              <a:t>考虑电子运动时原子核处在它们的瞬时位置</a:t>
            </a:r>
            <a:endParaRPr lang="en-US" altLang="zh-CN" sz="2000" b="1" dirty="0" smtClean="0">
              <a:solidFill>
                <a:srgbClr val="060606"/>
              </a:solidFill>
              <a:latin typeface="Times New Roman" pitchFamily="18" charset="0"/>
              <a:ea typeface="楷体" pitchFamily="49" charset="-122"/>
            </a:endParaRPr>
          </a:p>
          <a:p>
            <a:pPr algn="just">
              <a:buFont typeface="Wingdings" pitchFamily="2" charset="2"/>
              <a:buChar char="l"/>
            </a:pPr>
            <a:r>
              <a:rPr lang="en-US" altLang="zh-CN" sz="2000" b="1" dirty="0" smtClean="0">
                <a:solidFill>
                  <a:srgbClr val="060606"/>
                </a:solidFill>
                <a:latin typeface="Times New Roman" pitchFamily="18" charset="0"/>
                <a:ea typeface="楷体" pitchFamily="49" charset="-122"/>
              </a:rPr>
              <a:t> </a:t>
            </a:r>
            <a:r>
              <a:rPr lang="zh-CN" altLang="en-US" sz="2000" b="1" dirty="0" smtClean="0">
                <a:solidFill>
                  <a:srgbClr val="060606"/>
                </a:solidFill>
                <a:latin typeface="Times New Roman" pitchFamily="18" charset="0"/>
                <a:ea typeface="楷体" pitchFamily="49" charset="-122"/>
              </a:rPr>
              <a:t>考虑核的运动时，不考虑电子的空间分布</a:t>
            </a:r>
            <a:endParaRPr lang="en-US" altLang="zh-CN" sz="2000" b="1" dirty="0" smtClean="0">
              <a:solidFill>
                <a:srgbClr val="060606"/>
              </a:solidFill>
              <a:latin typeface="Times New Roman" pitchFamily="18" charset="0"/>
              <a:ea typeface="楷体" pitchFamily="49" charset="-122"/>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lgn="just">
              <a:buFont typeface="Wingdings" pitchFamily="2" charset="2"/>
              <a:buChar char="l"/>
            </a:pPr>
            <a:r>
              <a:rPr lang="zh-CN" altLang="en-US" sz="2000" b="1" dirty="0" smtClean="0">
                <a:solidFill>
                  <a:srgbClr val="060606"/>
                </a:solidFill>
                <a:latin typeface="Times New Roman" pitchFamily="18" charset="0"/>
                <a:ea typeface="楷体" pitchFamily="49" charset="-122"/>
              </a:rPr>
              <a:t>系统的薛定谔方程变为：</a:t>
            </a:r>
            <a:endParaRPr lang="en-US" altLang="zh-CN" sz="2000" b="1" dirty="0" smtClean="0">
              <a:solidFill>
                <a:srgbClr val="060606"/>
              </a:solidFill>
              <a:latin typeface="Times New Roman" pitchFamily="18" charset="0"/>
              <a:ea typeface="楷体" pitchFamily="49" charset="-122"/>
            </a:endParaRPr>
          </a:p>
        </p:txBody>
      </p:sp>
      <p:graphicFrame>
        <p:nvGraphicFramePr>
          <p:cNvPr id="8" name="Object 2"/>
          <p:cNvGraphicFramePr>
            <a:graphicFrameLocks noChangeAspect="1"/>
          </p:cNvGraphicFramePr>
          <p:nvPr/>
        </p:nvGraphicFramePr>
        <p:xfrm>
          <a:off x="1214415" y="1945467"/>
          <a:ext cx="4729186" cy="1788333"/>
        </p:xfrm>
        <a:graphic>
          <a:graphicData uri="http://schemas.openxmlformats.org/presentationml/2006/ole">
            <p:oleObj spid="_x0000_s70658" name="Equation" r:id="rId3" imgW="2349360" imgH="888840" progId="Equation.DSMT4">
              <p:embed/>
            </p:oleObj>
          </a:graphicData>
        </a:graphic>
      </p:graphicFrame>
      <p:graphicFrame>
        <p:nvGraphicFramePr>
          <p:cNvPr id="9" name="Object 3"/>
          <p:cNvGraphicFramePr>
            <a:graphicFrameLocks noChangeAspect="1"/>
          </p:cNvGraphicFramePr>
          <p:nvPr/>
        </p:nvGraphicFramePr>
        <p:xfrm>
          <a:off x="4786314" y="3520401"/>
          <a:ext cx="2380896" cy="1661199"/>
        </p:xfrm>
        <a:graphic>
          <a:graphicData uri="http://schemas.openxmlformats.org/presentationml/2006/ole">
            <p:oleObj spid="_x0000_s70659" name="Equation" r:id="rId4" imgW="1346040" imgH="939600" progId="Equation.DSMT4">
              <p:embed/>
            </p:oleObj>
          </a:graphicData>
        </a:graphic>
      </p:graphicFrame>
      <p:graphicFrame>
        <p:nvGraphicFramePr>
          <p:cNvPr id="10" name="Object 4"/>
          <p:cNvGraphicFramePr>
            <a:graphicFrameLocks noChangeAspect="1"/>
          </p:cNvGraphicFramePr>
          <p:nvPr/>
        </p:nvGraphicFramePr>
        <p:xfrm>
          <a:off x="1219200" y="3870160"/>
          <a:ext cx="2951159" cy="1082840"/>
        </p:xfrm>
        <a:graphic>
          <a:graphicData uri="http://schemas.openxmlformats.org/presentationml/2006/ole">
            <p:oleObj spid="_x0000_s70660" name="Equation" r:id="rId5" imgW="1384200" imgH="507960" progId="Equation.DSMT4">
              <p:embed/>
            </p:oleObj>
          </a:graphicData>
        </a:graphic>
      </p:graphicFrame>
      <p:graphicFrame>
        <p:nvGraphicFramePr>
          <p:cNvPr id="11" name="Object 5"/>
          <p:cNvGraphicFramePr>
            <a:graphicFrameLocks noChangeAspect="1"/>
          </p:cNvGraphicFramePr>
          <p:nvPr/>
        </p:nvGraphicFramePr>
        <p:xfrm>
          <a:off x="3703637" y="5334000"/>
          <a:ext cx="1706563" cy="731838"/>
        </p:xfrm>
        <a:graphic>
          <a:graphicData uri="http://schemas.openxmlformats.org/presentationml/2006/ole">
            <p:oleObj spid="_x0000_s70661" name="Equation" r:id="rId6" imgW="799920" imgH="342720" progId="Equation.DSMT4">
              <p:embed/>
            </p:oleObj>
          </a:graphicData>
        </a:graphic>
      </p:graphicFrame>
      <p:sp>
        <p:nvSpPr>
          <p:cNvPr id="12" name="左箭头标注 11"/>
          <p:cNvSpPr/>
          <p:nvPr/>
        </p:nvSpPr>
        <p:spPr>
          <a:xfrm>
            <a:off x="6553200" y="4329106"/>
            <a:ext cx="1643074" cy="928694"/>
          </a:xfrm>
          <a:prstGeom prst="leftArrow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60606"/>
                </a:solidFill>
                <a:latin typeface="Times New Roman" pitchFamily="18" charset="0"/>
                <a:ea typeface="楷体" pitchFamily="49" charset="-122"/>
              </a:rPr>
              <a:t>不存在则：</a:t>
            </a:r>
            <a:endParaRPr lang="zh-CN" altLang="en-US" sz="2000" b="1" dirty="0">
              <a:solidFill>
                <a:srgbClr val="060606"/>
              </a:solidFill>
              <a:latin typeface="Times New Roman" pitchFamily="18" charset="0"/>
              <a:ea typeface="楷体"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49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895450"/>
            <a:ext cx="7786742" cy="5016758"/>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rPr>
              <a:t>这时波函数</a:t>
            </a:r>
            <a:r>
              <a:rPr lang="zh-CN" altLang="en-US" sz="2000" b="1" dirty="0" smtClean="0">
                <a:solidFill>
                  <a:srgbClr val="060606"/>
                </a:solidFill>
                <a:latin typeface="Times New Roman" pitchFamily="18" charset="0"/>
                <a:ea typeface="楷体" pitchFamily="49" charset="-122"/>
                <a:sym typeface="Symbol"/>
              </a:rPr>
              <a:t>可以表示成每个电子波函数              的连乘积</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这种形式的波函数称为</a:t>
            </a:r>
            <a:r>
              <a:rPr lang="en-US" altLang="zh-CN" sz="2000" b="1" dirty="0" err="1" smtClean="0">
                <a:solidFill>
                  <a:srgbClr val="060606"/>
                </a:solidFill>
                <a:latin typeface="Times New Roman" pitchFamily="18" charset="0"/>
                <a:ea typeface="楷体" pitchFamily="49" charset="-122"/>
                <a:sym typeface="Symbol"/>
              </a:rPr>
              <a:t>Hatree</a:t>
            </a:r>
            <a:r>
              <a:rPr lang="zh-CN" altLang="en-US" sz="2000" b="1" dirty="0" smtClean="0">
                <a:solidFill>
                  <a:srgbClr val="060606"/>
                </a:solidFill>
                <a:latin typeface="Times New Roman" pitchFamily="18" charset="0"/>
                <a:ea typeface="楷体" pitchFamily="49" charset="-122"/>
                <a:sym typeface="Symbol"/>
              </a:rPr>
              <a:t>波函数，带入系统薛定谔方程分离变量后，得：</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这样，复杂的多体系统的薛定谔方程组退化为单个粒子薛定谔方程的简单和。这样，系统的薛定谔方程就可以很容易获得数值解甚至是解析解。</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但是不考虑系统的多粒子之间的耦合是不合理的。尽管如此，</a:t>
            </a:r>
            <a:r>
              <a:rPr lang="en-US" altLang="zh-CN" sz="2000" b="1" dirty="0" err="1" smtClean="0">
                <a:solidFill>
                  <a:srgbClr val="060606"/>
                </a:solidFill>
                <a:latin typeface="Times New Roman" pitchFamily="18" charset="0"/>
                <a:ea typeface="楷体" pitchFamily="49" charset="-122"/>
                <a:sym typeface="Symbol"/>
              </a:rPr>
              <a:t>Hatree</a:t>
            </a:r>
            <a:r>
              <a:rPr lang="zh-CN" altLang="en-US" sz="2000" b="1" dirty="0" smtClean="0">
                <a:solidFill>
                  <a:srgbClr val="060606"/>
                </a:solidFill>
                <a:latin typeface="Times New Roman" pitchFamily="18" charset="0"/>
                <a:ea typeface="楷体" pitchFamily="49" charset="-122"/>
                <a:sym typeface="Symbol"/>
              </a:rPr>
              <a:t>波函数依然是多电子薛定谔方程的一个近似解。如果将其带入则可获得</a:t>
            </a:r>
            <a:r>
              <a:rPr lang="en-US" altLang="zh-CN" sz="2000" b="1" dirty="0" err="1" smtClean="0">
                <a:solidFill>
                  <a:srgbClr val="060606"/>
                </a:solidFill>
                <a:latin typeface="Times New Roman" pitchFamily="18" charset="0"/>
                <a:ea typeface="楷体" pitchFamily="49" charset="-122"/>
                <a:sym typeface="Symbol"/>
              </a:rPr>
              <a:t>Hatree</a:t>
            </a:r>
            <a:r>
              <a:rPr lang="zh-CN" altLang="en-US" sz="2000" b="1" dirty="0" smtClean="0">
                <a:solidFill>
                  <a:srgbClr val="060606"/>
                </a:solidFill>
                <a:latin typeface="Times New Roman" pitchFamily="18" charset="0"/>
                <a:ea typeface="楷体" pitchFamily="49" charset="-122"/>
                <a:sym typeface="Symbol"/>
              </a:rPr>
              <a:t>方程，该处理方式称为</a:t>
            </a:r>
            <a:r>
              <a:rPr lang="en-US" altLang="zh-CN" sz="2000" b="1" dirty="0" err="1" smtClean="0">
                <a:solidFill>
                  <a:srgbClr val="060606"/>
                </a:solidFill>
                <a:latin typeface="Times New Roman" pitchFamily="18" charset="0"/>
                <a:ea typeface="楷体" pitchFamily="49" charset="-122"/>
                <a:sym typeface="Symbol"/>
              </a:rPr>
              <a:t>Hatree</a:t>
            </a:r>
            <a:r>
              <a:rPr lang="zh-CN" altLang="en-US" sz="2000" b="1" dirty="0" smtClean="0">
                <a:solidFill>
                  <a:srgbClr val="060606"/>
                </a:solidFill>
                <a:latin typeface="Times New Roman" pitchFamily="18" charset="0"/>
                <a:ea typeface="楷体" pitchFamily="49" charset="-122"/>
                <a:sym typeface="Symbol"/>
              </a:rPr>
              <a:t>近似。</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5337175" y="838200"/>
          <a:ext cx="758825" cy="487363"/>
        </p:xfrm>
        <a:graphic>
          <a:graphicData uri="http://schemas.openxmlformats.org/presentationml/2006/ole">
            <p:oleObj spid="_x0000_s71682" name="Equation" r:id="rId3" imgW="355320" imgH="228600" progId="Equation.DSMT4">
              <p:embed/>
            </p:oleObj>
          </a:graphicData>
        </a:graphic>
      </p:graphicFrame>
      <p:graphicFrame>
        <p:nvGraphicFramePr>
          <p:cNvPr id="9" name="Object 3"/>
          <p:cNvGraphicFramePr>
            <a:graphicFrameLocks noChangeAspect="1"/>
          </p:cNvGraphicFramePr>
          <p:nvPr/>
        </p:nvGraphicFramePr>
        <p:xfrm>
          <a:off x="714348" y="1346346"/>
          <a:ext cx="1835786" cy="787254"/>
        </p:xfrm>
        <a:graphic>
          <a:graphicData uri="http://schemas.openxmlformats.org/presentationml/2006/ole">
            <p:oleObj spid="_x0000_s71683" name="Equation" r:id="rId4" imgW="799920" imgH="342720" progId="Equation.DSMT4">
              <p:embed/>
            </p:oleObj>
          </a:graphicData>
        </a:graphic>
      </p:graphicFrame>
      <p:graphicFrame>
        <p:nvGraphicFramePr>
          <p:cNvPr id="10" name="Object 4"/>
          <p:cNvGraphicFramePr>
            <a:graphicFrameLocks noChangeAspect="1"/>
          </p:cNvGraphicFramePr>
          <p:nvPr/>
        </p:nvGraphicFramePr>
        <p:xfrm>
          <a:off x="2786051" y="1346346"/>
          <a:ext cx="4224349" cy="584443"/>
        </p:xfrm>
        <a:graphic>
          <a:graphicData uri="http://schemas.openxmlformats.org/presentationml/2006/ole">
            <p:oleObj spid="_x0000_s71684" name="Equation" r:id="rId5" imgW="1650960" imgH="228600" progId="Equation.DSMT4">
              <p:embed/>
            </p:oleObj>
          </a:graphicData>
        </a:graphic>
      </p:graphicFrame>
      <p:graphicFrame>
        <p:nvGraphicFramePr>
          <p:cNvPr id="11" name="Object 5"/>
          <p:cNvGraphicFramePr>
            <a:graphicFrameLocks noChangeAspect="1"/>
          </p:cNvGraphicFramePr>
          <p:nvPr/>
        </p:nvGraphicFramePr>
        <p:xfrm>
          <a:off x="1714480" y="2919970"/>
          <a:ext cx="3048003" cy="637422"/>
        </p:xfrm>
        <a:graphic>
          <a:graphicData uri="http://schemas.openxmlformats.org/presentationml/2006/ole">
            <p:oleObj spid="_x0000_s71685" name="Equation" r:id="rId6" imgW="1091880" imgH="228600" progId="Equation.DSMT4">
              <p:embed/>
            </p:oleObj>
          </a:graphicData>
        </a:graphic>
      </p:graphicFrame>
      <p:graphicFrame>
        <p:nvGraphicFramePr>
          <p:cNvPr id="12" name="Object 6"/>
          <p:cNvGraphicFramePr>
            <a:graphicFrameLocks noChangeAspect="1"/>
          </p:cNvGraphicFramePr>
          <p:nvPr/>
        </p:nvGraphicFramePr>
        <p:xfrm>
          <a:off x="5214942" y="2919969"/>
          <a:ext cx="1338258" cy="737631"/>
        </p:xfrm>
        <a:graphic>
          <a:graphicData uri="http://schemas.openxmlformats.org/presentationml/2006/ole">
            <p:oleObj spid="_x0000_s71686" name="Equation" r:id="rId7" imgW="622080" imgH="342720" progId="Equation.DSMT4">
              <p:embed/>
            </p:oleObj>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TextBox 5"/>
          <p:cNvSpPr txBox="1"/>
          <p:nvPr/>
        </p:nvSpPr>
        <p:spPr>
          <a:xfrm>
            <a:off x="714348" y="838200"/>
            <a:ext cx="7572396" cy="461665"/>
          </a:xfrm>
          <a:prstGeom prst="rect">
            <a:avLst/>
          </a:prstGeom>
          <a:noFill/>
        </p:spPr>
        <p:txBody>
          <a:bodyPr wrap="square" rtlCol="0">
            <a:spAutoFit/>
          </a:bodyPr>
          <a:lstStyle/>
          <a:p>
            <a:pPr marL="457200" indent="-457200"/>
            <a:r>
              <a:rPr lang="en-US" altLang="zh-CN" sz="2400" b="1" dirty="0" smtClean="0">
                <a:solidFill>
                  <a:srgbClr val="060606"/>
                </a:solidFill>
                <a:latin typeface="Times New Roman" pitchFamily="18" charset="0"/>
                <a:ea typeface="楷体" pitchFamily="49" charset="-122"/>
              </a:rPr>
              <a:t>2.  </a:t>
            </a:r>
            <a:r>
              <a:rPr lang="zh-CN" altLang="en-US" sz="2400" b="1" dirty="0" smtClean="0">
                <a:solidFill>
                  <a:srgbClr val="060606"/>
                </a:solidFill>
                <a:latin typeface="Times New Roman" pitchFamily="18" charset="0"/>
                <a:ea typeface="楷体" pitchFamily="49" charset="-122"/>
              </a:rPr>
              <a:t>两个电子和两个质子组成的氢分子的薛定谔方程是：</a:t>
            </a:r>
            <a:endParaRPr lang="en-US" altLang="zh-CN" sz="2400" b="1" dirty="0" smtClean="0">
              <a:solidFill>
                <a:srgbClr val="060606"/>
              </a:solidFill>
              <a:latin typeface="Times New Roman" pitchFamily="18" charset="0"/>
              <a:ea typeface="楷体" pitchFamily="49" charset="-122"/>
            </a:endParaRPr>
          </a:p>
        </p:txBody>
      </p:sp>
      <p:graphicFrame>
        <p:nvGraphicFramePr>
          <p:cNvPr id="8" name="Object 5"/>
          <p:cNvGraphicFramePr>
            <a:graphicFrameLocks noChangeAspect="1"/>
          </p:cNvGraphicFramePr>
          <p:nvPr/>
        </p:nvGraphicFramePr>
        <p:xfrm>
          <a:off x="533400" y="1371600"/>
          <a:ext cx="6867524" cy="1144588"/>
        </p:xfrm>
        <a:graphic>
          <a:graphicData uri="http://schemas.openxmlformats.org/presentationml/2006/ole">
            <p:oleObj spid="_x0000_s55298" name="Equation" r:id="rId3" imgW="2743200" imgH="457200" progId="Equation.DSMT4">
              <p:embed/>
            </p:oleObj>
          </a:graphicData>
        </a:graphic>
      </p:graphicFrame>
      <p:graphicFrame>
        <p:nvGraphicFramePr>
          <p:cNvPr id="9" name="Object 6"/>
          <p:cNvGraphicFramePr>
            <a:graphicFrameLocks noChangeAspect="1"/>
          </p:cNvGraphicFramePr>
          <p:nvPr/>
        </p:nvGraphicFramePr>
        <p:xfrm>
          <a:off x="1221059" y="2667000"/>
          <a:ext cx="7694341" cy="1143000"/>
        </p:xfrm>
        <a:graphic>
          <a:graphicData uri="http://schemas.openxmlformats.org/presentationml/2006/ole">
            <p:oleObj spid="_x0000_s55299" name="Equation" r:id="rId4" imgW="3504960" imgH="520560" progId="Equation.DSMT4">
              <p:embed/>
            </p:oleObj>
          </a:graphicData>
        </a:graphic>
      </p:graphicFrame>
      <p:graphicFrame>
        <p:nvGraphicFramePr>
          <p:cNvPr id="10" name="Object 7"/>
          <p:cNvGraphicFramePr>
            <a:graphicFrameLocks noChangeAspect="1"/>
          </p:cNvGraphicFramePr>
          <p:nvPr/>
        </p:nvGraphicFramePr>
        <p:xfrm>
          <a:off x="1224776" y="3886200"/>
          <a:ext cx="2051824" cy="1219200"/>
        </p:xfrm>
        <a:graphic>
          <a:graphicData uri="http://schemas.openxmlformats.org/presentationml/2006/ole">
            <p:oleObj spid="_x0000_s55300" name="Equation" r:id="rId5" imgW="876240" imgH="520560" progId="Equation.DSMT4">
              <p:embed/>
            </p:oleObj>
          </a:graphicData>
        </a:graphic>
      </p:graphicFrame>
      <p:graphicFrame>
        <p:nvGraphicFramePr>
          <p:cNvPr id="11" name="Object 8"/>
          <p:cNvGraphicFramePr>
            <a:graphicFrameLocks noChangeAspect="1"/>
          </p:cNvGraphicFramePr>
          <p:nvPr/>
        </p:nvGraphicFramePr>
        <p:xfrm>
          <a:off x="1295400" y="5181600"/>
          <a:ext cx="685800" cy="480060"/>
        </p:xfrm>
        <a:graphic>
          <a:graphicData uri="http://schemas.openxmlformats.org/presentationml/2006/ole">
            <p:oleObj spid="_x0000_s55301" name="Equation" r:id="rId6" imgW="253800" imgH="177480" progId="Equation.DSMT4">
              <p:embed/>
            </p:oleObj>
          </a:graphicData>
        </a:graphic>
      </p:graphicFrame>
      <p:pic>
        <p:nvPicPr>
          <p:cNvPr id="12" name="Picture 2" descr="C:\Users\Liu\Desktop\Img373807707.jpg"/>
          <p:cNvPicPr>
            <a:picLocks noChangeAspect="1" noChangeArrowheads="1"/>
          </p:cNvPicPr>
          <p:nvPr/>
        </p:nvPicPr>
        <p:blipFill>
          <a:blip r:embed="rId7" cstate="print"/>
          <a:srcRect/>
          <a:stretch>
            <a:fillRect/>
          </a:stretch>
        </p:blipFill>
        <p:spPr bwMode="auto">
          <a:xfrm>
            <a:off x="4468275" y="4372200"/>
            <a:ext cx="2088000" cy="1800000"/>
          </a:xfrm>
          <a:prstGeom prst="rect">
            <a:avLst/>
          </a:prstGeom>
          <a:noFill/>
        </p:spPr>
      </p:pic>
      <p:pic>
        <p:nvPicPr>
          <p:cNvPr id="13" name="Picture 2" descr="C:\Users\Liu\Desktop\Img373807707.jpg"/>
          <p:cNvPicPr>
            <a:picLocks noChangeAspect="1" noChangeArrowheads="1"/>
          </p:cNvPicPr>
          <p:nvPr/>
        </p:nvPicPr>
        <p:blipFill>
          <a:blip r:embed="rId7" cstate="print"/>
          <a:srcRect/>
          <a:stretch>
            <a:fillRect/>
          </a:stretch>
        </p:blipFill>
        <p:spPr bwMode="auto">
          <a:xfrm flipH="1">
            <a:off x="6525675" y="4368161"/>
            <a:ext cx="2084925" cy="18000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795278"/>
            <a:ext cx="7786742" cy="3046988"/>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变分原理：</a:t>
            </a:r>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设有一个体系，其中能量的有关条件已知，换句话说，已经知道体系的哈密顿量算符</a:t>
            </a:r>
            <a:r>
              <a:rPr lang="en-US" altLang="zh-CN" sz="2000" b="1" dirty="0" smtClean="0">
                <a:solidFill>
                  <a:srgbClr val="060606"/>
                </a:solidFill>
                <a:latin typeface="Times New Roman" pitchFamily="18" charset="0"/>
                <a:ea typeface="楷体" pitchFamily="49" charset="-122"/>
                <a:sym typeface="Symbol"/>
              </a:rPr>
              <a:t>H</a:t>
            </a:r>
            <a:r>
              <a:rPr lang="zh-CN" altLang="en-US" sz="2000" b="1" dirty="0" smtClean="0">
                <a:solidFill>
                  <a:srgbClr val="060606"/>
                </a:solidFill>
                <a:latin typeface="Times New Roman" pitchFamily="18" charset="0"/>
                <a:ea typeface="楷体" pitchFamily="49" charset="-122"/>
                <a:sym typeface="Symbol"/>
              </a:rPr>
              <a:t>。如果不能解薛定谔方程来找出波函数，可以任意猜测一个归一化的波函数，比如说，结果是根据猜测的波函数得到的哈密顿量算符的期望值将会高于实际的基态能量。换言之：</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p>
          <a:p>
            <a:endParaRPr lang="en-US" altLang="zh-CN" dirty="0" smtClean="0"/>
          </a:p>
          <a:p>
            <a:endParaRPr lang="en-US" altLang="zh-CN" dirty="0" smtClean="0"/>
          </a:p>
          <a:p>
            <a:r>
              <a:rPr lang="zh-CN" altLang="en-US" sz="2000" b="1" dirty="0" smtClean="0">
                <a:solidFill>
                  <a:srgbClr val="060606"/>
                </a:solidFill>
                <a:latin typeface="Times New Roman" pitchFamily="18" charset="0"/>
                <a:ea typeface="楷体" pitchFamily="49" charset="-122"/>
                <a:sym typeface="Symbol"/>
              </a:rPr>
              <a:t>这对于所猜测的任何都适用。</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2536825" y="2438400"/>
          <a:ext cx="3048000" cy="779463"/>
        </p:xfrm>
        <a:graphic>
          <a:graphicData uri="http://schemas.openxmlformats.org/presentationml/2006/ole">
            <p:oleObj spid="_x0000_s72706" name="Equation" r:id="rId3" imgW="1091880" imgH="279360" progId="Equation.DSMT4">
              <p:embed/>
            </p:oleObj>
          </a:graphicData>
        </a:graphic>
      </p:graphicFrame>
      <p:graphicFrame>
        <p:nvGraphicFramePr>
          <p:cNvPr id="9" name="Object 3"/>
          <p:cNvGraphicFramePr>
            <a:graphicFrameLocks noChangeAspect="1"/>
          </p:cNvGraphicFramePr>
          <p:nvPr/>
        </p:nvGraphicFramePr>
        <p:xfrm>
          <a:off x="1933575" y="3822687"/>
          <a:ext cx="1806575" cy="636588"/>
        </p:xfrm>
        <a:graphic>
          <a:graphicData uri="http://schemas.openxmlformats.org/presentationml/2006/ole">
            <p:oleObj spid="_x0000_s72707" name="Equation" r:id="rId4" imgW="647640" imgH="228600" progId="Equation.DSMT4">
              <p:embed/>
            </p:oleObj>
          </a:graphicData>
        </a:graphic>
      </p:graphicFrame>
      <p:graphicFrame>
        <p:nvGraphicFramePr>
          <p:cNvPr id="10" name="Object 4"/>
          <p:cNvGraphicFramePr>
            <a:graphicFrameLocks noChangeAspect="1"/>
          </p:cNvGraphicFramePr>
          <p:nvPr/>
        </p:nvGraphicFramePr>
        <p:xfrm>
          <a:off x="4471988" y="3810000"/>
          <a:ext cx="1700212" cy="636587"/>
        </p:xfrm>
        <a:graphic>
          <a:graphicData uri="http://schemas.openxmlformats.org/presentationml/2006/ole">
            <p:oleObj spid="_x0000_s72708" name="Equation" r:id="rId5" imgW="609480" imgH="228600" progId="Equation.DSMT4">
              <p:embed/>
            </p:oleObj>
          </a:graphicData>
        </a:graphic>
      </p:graphicFrame>
      <p:graphicFrame>
        <p:nvGraphicFramePr>
          <p:cNvPr id="11" name="Object 5"/>
          <p:cNvGraphicFramePr>
            <a:graphicFrameLocks noChangeAspect="1"/>
          </p:cNvGraphicFramePr>
          <p:nvPr/>
        </p:nvGraphicFramePr>
        <p:xfrm>
          <a:off x="3378200" y="4572000"/>
          <a:ext cx="1346200" cy="636587"/>
        </p:xfrm>
        <a:graphic>
          <a:graphicData uri="http://schemas.openxmlformats.org/presentationml/2006/ole">
            <p:oleObj spid="_x0000_s72709" name="Equation" r:id="rId6" imgW="482400" imgH="228600" progId="Equation.DSMT4">
              <p:embed/>
            </p:oleObj>
          </a:graphicData>
        </a:graphic>
      </p:graphicFrame>
      <p:graphicFrame>
        <p:nvGraphicFramePr>
          <p:cNvPr id="12" name="Object 6"/>
          <p:cNvGraphicFramePr>
            <a:graphicFrameLocks noChangeAspect="1"/>
          </p:cNvGraphicFramePr>
          <p:nvPr/>
        </p:nvGraphicFramePr>
        <p:xfrm>
          <a:off x="2214546" y="5334000"/>
          <a:ext cx="3756025" cy="777875"/>
        </p:xfrm>
        <a:graphic>
          <a:graphicData uri="http://schemas.openxmlformats.org/presentationml/2006/ole">
            <p:oleObj spid="_x0000_s72710" name="Equation" r:id="rId7" imgW="1346040" imgH="279360" progId="Equation.DSMT4">
              <p:embed/>
            </p:oleObj>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796290"/>
            <a:ext cx="7786742" cy="5570756"/>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能量期望值：</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pPr algn="just"/>
            <a:r>
              <a:rPr lang="zh-CN" altLang="en-US" sz="2000" b="1" dirty="0" smtClean="0">
                <a:solidFill>
                  <a:srgbClr val="060606"/>
                </a:solidFill>
                <a:latin typeface="Times New Roman" pitchFamily="18" charset="0"/>
                <a:ea typeface="楷体" pitchFamily="49" charset="-122"/>
                <a:sym typeface="Symbol"/>
              </a:rPr>
              <a:t>根据变分原理，由每个</a:t>
            </a:r>
            <a:r>
              <a:rPr lang="en-US" altLang="zh-CN" sz="2000" b="1" baseline="-25000"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描写的最佳基必给出系统能量</a:t>
            </a:r>
            <a:r>
              <a:rPr lang="en-US" altLang="zh-CN" sz="2000" b="1" dirty="0" smtClean="0">
                <a:solidFill>
                  <a:srgbClr val="060606"/>
                </a:solidFill>
                <a:latin typeface="Times New Roman" pitchFamily="18" charset="0"/>
                <a:ea typeface="楷体" pitchFamily="49" charset="-122"/>
                <a:sym typeface="Symbol"/>
              </a:rPr>
              <a:t>E</a:t>
            </a:r>
            <a:r>
              <a:rPr lang="zh-CN" altLang="en-US" sz="2000" b="1" dirty="0" smtClean="0">
                <a:solidFill>
                  <a:srgbClr val="060606"/>
                </a:solidFill>
                <a:latin typeface="Times New Roman" pitchFamily="18" charset="0"/>
                <a:ea typeface="楷体" pitchFamily="49" charset="-122"/>
                <a:sym typeface="Symbol"/>
              </a:rPr>
              <a:t>的极小值。将</a:t>
            </a:r>
            <a:r>
              <a:rPr lang="en-US" altLang="zh-CN" sz="2000" b="1" dirty="0" smtClean="0">
                <a:solidFill>
                  <a:srgbClr val="060606"/>
                </a:solidFill>
                <a:latin typeface="Times New Roman" pitchFamily="18" charset="0"/>
                <a:ea typeface="楷体" pitchFamily="49" charset="-122"/>
                <a:sym typeface="Symbol"/>
              </a:rPr>
              <a:t>E</a:t>
            </a:r>
            <a:r>
              <a:rPr lang="zh-CN" altLang="en-US" sz="2000" b="1" dirty="0" smtClean="0">
                <a:solidFill>
                  <a:srgbClr val="060606"/>
                </a:solidFill>
                <a:latin typeface="Times New Roman" pitchFamily="18" charset="0"/>
                <a:ea typeface="楷体" pitchFamily="49" charset="-122"/>
                <a:sym typeface="Symbol"/>
              </a:rPr>
              <a:t>对</a:t>
            </a:r>
            <a:r>
              <a:rPr lang="en-US" altLang="zh-CN" sz="2000" b="1" baseline="-25000"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作变分，</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作为拉格朗日乘子</a:t>
            </a:r>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变分的前提是假定 </a:t>
            </a:r>
            <a:r>
              <a:rPr lang="en-US" altLang="zh-CN" sz="2000" b="1" baseline="-25000"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正交归一化：</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该式就是单电子方程，称为</a:t>
            </a:r>
            <a:r>
              <a:rPr lang="en-US" altLang="zh-CN" sz="2000" b="1" dirty="0" err="1" smtClean="0">
                <a:solidFill>
                  <a:srgbClr val="060606"/>
                </a:solidFill>
                <a:latin typeface="Times New Roman" pitchFamily="18" charset="0"/>
                <a:ea typeface="楷体" pitchFamily="49" charset="-122"/>
                <a:sym typeface="Symbol"/>
              </a:rPr>
              <a:t>Hatree</a:t>
            </a:r>
            <a:r>
              <a:rPr lang="zh-CN" altLang="en-US" sz="2000" b="1" dirty="0" smtClean="0">
                <a:solidFill>
                  <a:srgbClr val="060606"/>
                </a:solidFill>
                <a:latin typeface="Times New Roman" pitchFamily="18" charset="0"/>
                <a:ea typeface="楷体" pitchFamily="49" charset="-122"/>
                <a:sym typeface="Symbol"/>
              </a:rPr>
              <a:t>方程。它描写了</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处单个电子在晶体势</a:t>
            </a:r>
            <a:r>
              <a:rPr lang="en-US" altLang="zh-CN" sz="2000" b="1" dirty="0" smtClean="0">
                <a:solidFill>
                  <a:srgbClr val="060606"/>
                </a:solidFill>
                <a:latin typeface="Times New Roman" pitchFamily="18" charset="0"/>
                <a:ea typeface="楷体" pitchFamily="49" charset="-122"/>
                <a:sym typeface="Symbol"/>
              </a:rPr>
              <a:t>V(r)</a:t>
            </a:r>
            <a:r>
              <a:rPr lang="zh-CN" altLang="en-US" sz="2000" b="1" dirty="0" smtClean="0">
                <a:solidFill>
                  <a:srgbClr val="060606"/>
                </a:solidFill>
                <a:latin typeface="Times New Roman" pitchFamily="18" charset="0"/>
                <a:ea typeface="楷体" pitchFamily="49" charset="-122"/>
                <a:sym typeface="Symbol"/>
              </a:rPr>
              <a:t>和其他所有电子的平均势中的运动。</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1071539" y="1143000"/>
          <a:ext cx="6429420" cy="696261"/>
        </p:xfrm>
        <a:graphic>
          <a:graphicData uri="http://schemas.openxmlformats.org/presentationml/2006/ole">
            <p:oleObj spid="_x0000_s73730" name="Equation" r:id="rId3" imgW="2577960" imgH="279360" progId="Equation.DSMT4">
              <p:embed/>
            </p:oleObj>
          </a:graphicData>
        </a:graphic>
      </p:graphicFrame>
      <p:graphicFrame>
        <p:nvGraphicFramePr>
          <p:cNvPr id="9" name="Object 4"/>
          <p:cNvGraphicFramePr>
            <a:graphicFrameLocks noChangeAspect="1"/>
          </p:cNvGraphicFramePr>
          <p:nvPr/>
        </p:nvGraphicFramePr>
        <p:xfrm>
          <a:off x="1142976" y="1905000"/>
          <a:ext cx="6638934" cy="955233"/>
        </p:xfrm>
        <a:graphic>
          <a:graphicData uri="http://schemas.openxmlformats.org/presentationml/2006/ole">
            <p:oleObj spid="_x0000_s73731" name="Equation" r:id="rId4" imgW="3085920" imgH="444240" progId="Equation.DSMT4">
              <p:embed/>
            </p:oleObj>
          </a:graphicData>
        </a:graphic>
      </p:graphicFrame>
      <p:graphicFrame>
        <p:nvGraphicFramePr>
          <p:cNvPr id="10" name="Object 5"/>
          <p:cNvGraphicFramePr>
            <a:graphicFrameLocks noChangeAspect="1"/>
          </p:cNvGraphicFramePr>
          <p:nvPr/>
        </p:nvGraphicFramePr>
        <p:xfrm>
          <a:off x="4578350" y="3276600"/>
          <a:ext cx="1593850" cy="565150"/>
        </p:xfrm>
        <a:graphic>
          <a:graphicData uri="http://schemas.openxmlformats.org/presentationml/2006/ole">
            <p:oleObj spid="_x0000_s73732" name="Equation" r:id="rId5" imgW="787320" imgH="279360" progId="Equation.DSMT4">
              <p:embed/>
            </p:oleObj>
          </a:graphicData>
        </a:graphic>
      </p:graphicFrame>
      <p:graphicFrame>
        <p:nvGraphicFramePr>
          <p:cNvPr id="11" name="Object 6"/>
          <p:cNvGraphicFramePr>
            <a:graphicFrameLocks noChangeAspect="1"/>
          </p:cNvGraphicFramePr>
          <p:nvPr/>
        </p:nvGraphicFramePr>
        <p:xfrm>
          <a:off x="2714612" y="3810000"/>
          <a:ext cx="3367088" cy="925513"/>
        </p:xfrm>
        <a:graphic>
          <a:graphicData uri="http://schemas.openxmlformats.org/presentationml/2006/ole">
            <p:oleObj spid="_x0000_s73733" name="Equation" r:id="rId6" imgW="1663560" imgH="457200" progId="Equation.DSMT4">
              <p:embed/>
            </p:oleObj>
          </a:graphicData>
        </a:graphic>
      </p:graphicFrame>
      <p:graphicFrame>
        <p:nvGraphicFramePr>
          <p:cNvPr id="12" name="Object 7"/>
          <p:cNvGraphicFramePr>
            <a:graphicFrameLocks noChangeAspect="1"/>
          </p:cNvGraphicFramePr>
          <p:nvPr/>
        </p:nvGraphicFramePr>
        <p:xfrm>
          <a:off x="1966913" y="4572000"/>
          <a:ext cx="5576887" cy="1131887"/>
        </p:xfrm>
        <a:graphic>
          <a:graphicData uri="http://schemas.openxmlformats.org/presentationml/2006/ole">
            <p:oleObj spid="_x0000_s73734" name="Equation" r:id="rId7" imgW="2755800" imgH="558720" progId="Equation.DSMT4">
              <p:embed/>
            </p:oleObj>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315283"/>
            <a:ext cx="7786742" cy="4093428"/>
          </a:xfrm>
          <a:prstGeom prst="rect">
            <a:avLst/>
          </a:prstGeom>
          <a:noFill/>
        </p:spPr>
        <p:txBody>
          <a:bodyPr wrap="square" rtlCol="0">
            <a:spAutoFit/>
          </a:bodyPr>
          <a:lstStyle/>
          <a:p>
            <a:r>
              <a:rPr lang="en-US" altLang="zh-CN" sz="2000" b="1" dirty="0" smtClean="0">
                <a:solidFill>
                  <a:srgbClr val="060606"/>
                </a:solidFill>
                <a:latin typeface="Times New Roman" pitchFamily="18" charset="0"/>
                <a:ea typeface="楷体" pitchFamily="49" charset="-122"/>
                <a:sym typeface="Symbol"/>
              </a:rPr>
              <a:t>Koopmans</a:t>
            </a:r>
            <a:r>
              <a:rPr lang="zh-CN" altLang="en-US" sz="2000" b="1" dirty="0" smtClean="0">
                <a:solidFill>
                  <a:srgbClr val="060606"/>
                </a:solidFill>
                <a:latin typeface="Times New Roman" pitchFamily="18" charset="0"/>
                <a:ea typeface="楷体" pitchFamily="49" charset="-122"/>
                <a:sym typeface="Symbol"/>
              </a:rPr>
              <a:t>定理</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r>
              <a:rPr lang="zh-CN" altLang="en-US" sz="2000" b="1" dirty="0" smtClean="0">
                <a:solidFill>
                  <a:srgbClr val="060606"/>
                </a:solidFill>
                <a:latin typeface="Times New Roman" pitchFamily="18" charset="0"/>
                <a:ea typeface="楷体" pitchFamily="49" charset="-122"/>
                <a:sym typeface="Symbol"/>
              </a:rPr>
              <a:t>将第</a:t>
            </a:r>
            <a:r>
              <a:rPr lang="en-US" altLang="zh-CN" sz="2000" b="1"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个电子从系统中移走，并不改变其它单电子波函数，这</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具有单电子能级的意义，换句话说，将一个电子从</a:t>
            </a:r>
            <a:r>
              <a:rPr lang="en-US" altLang="zh-CN" sz="2000" b="1"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状态移到</a:t>
            </a:r>
            <a:r>
              <a:rPr lang="en-US" altLang="zh-CN" sz="2000" b="1" dirty="0" smtClean="0">
                <a:solidFill>
                  <a:srgbClr val="060606"/>
                </a:solidFill>
                <a:latin typeface="Times New Roman" pitchFamily="18" charset="0"/>
                <a:ea typeface="楷体" pitchFamily="49" charset="-122"/>
                <a:sym typeface="Symbol"/>
              </a:rPr>
              <a:t>k</a:t>
            </a:r>
            <a:r>
              <a:rPr lang="zh-CN" altLang="en-US" sz="2000" b="1" dirty="0" smtClean="0">
                <a:solidFill>
                  <a:srgbClr val="060606"/>
                </a:solidFill>
                <a:latin typeface="Times New Roman" pitchFamily="18" charset="0"/>
                <a:ea typeface="楷体" pitchFamily="49" charset="-122"/>
                <a:sym typeface="Symbol"/>
              </a:rPr>
              <a:t>状态所需要的能量</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k</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i</a:t>
            </a:r>
            <a:endParaRPr lang="en-US" altLang="zh-CN" sz="2000" b="1" baseline="-25000"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2500289" y="1905000"/>
          <a:ext cx="3367088" cy="925513"/>
        </p:xfrm>
        <a:graphic>
          <a:graphicData uri="http://schemas.openxmlformats.org/presentationml/2006/ole">
            <p:oleObj spid="_x0000_s74754" name="Equation" r:id="rId3" imgW="1663560" imgH="457200" progId="Equation.DSMT4">
              <p:embed/>
            </p:oleObj>
          </a:graphicData>
        </a:graphic>
      </p:graphicFrame>
      <p:graphicFrame>
        <p:nvGraphicFramePr>
          <p:cNvPr id="9" name="Object 3"/>
          <p:cNvGraphicFramePr>
            <a:graphicFrameLocks noChangeAspect="1"/>
          </p:cNvGraphicFramePr>
          <p:nvPr/>
        </p:nvGraphicFramePr>
        <p:xfrm>
          <a:off x="1357313" y="2906712"/>
          <a:ext cx="5576887" cy="1131888"/>
        </p:xfrm>
        <a:graphic>
          <a:graphicData uri="http://schemas.openxmlformats.org/presentationml/2006/ole">
            <p:oleObj spid="_x0000_s74755" name="Equation" r:id="rId4" imgW="2755800" imgH="558720" progId="Equation.DSMT4">
              <p:embed/>
            </p:oleObj>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83" name="Object 7"/>
          <p:cNvGraphicFramePr>
            <a:graphicFrameLocks noChangeAspect="1"/>
          </p:cNvGraphicFramePr>
          <p:nvPr/>
        </p:nvGraphicFramePr>
        <p:xfrm>
          <a:off x="523875" y="5441950"/>
          <a:ext cx="5038725" cy="1416050"/>
        </p:xfrm>
        <a:graphic>
          <a:graphicData uri="http://schemas.openxmlformats.org/presentationml/2006/ole">
            <p:oleObj spid="_x0000_s75783" name="Equation" r:id="rId3" imgW="2489040" imgH="698400" progId="Equation.DSMT4">
              <p:embed/>
            </p:oleObj>
          </a:graphicData>
        </a:graphic>
      </p:graphicFrame>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graphicFrame>
        <p:nvGraphicFramePr>
          <p:cNvPr id="75778" name="Object 2"/>
          <p:cNvGraphicFramePr>
            <a:graphicFrameLocks noChangeAspect="1"/>
          </p:cNvGraphicFramePr>
          <p:nvPr/>
        </p:nvGraphicFramePr>
        <p:xfrm>
          <a:off x="1428750" y="785813"/>
          <a:ext cx="5576888" cy="1131887"/>
        </p:xfrm>
        <a:graphic>
          <a:graphicData uri="http://schemas.openxmlformats.org/presentationml/2006/ole">
            <p:oleObj spid="_x0000_s75778" name="Equation" r:id="rId4" imgW="2755800" imgH="558720" progId="Equation.DSMT4">
              <p:embed/>
            </p:oleObj>
          </a:graphicData>
        </a:graphic>
      </p:graphicFrame>
      <p:graphicFrame>
        <p:nvGraphicFramePr>
          <p:cNvPr id="75779" name="Object 3"/>
          <p:cNvGraphicFramePr>
            <a:graphicFrameLocks noChangeAspect="1"/>
          </p:cNvGraphicFramePr>
          <p:nvPr/>
        </p:nvGraphicFramePr>
        <p:xfrm>
          <a:off x="1163638" y="4714875"/>
          <a:ext cx="2493962" cy="463550"/>
        </p:xfrm>
        <a:graphic>
          <a:graphicData uri="http://schemas.openxmlformats.org/presentationml/2006/ole">
            <p:oleObj spid="_x0000_s75779" name="Equation" r:id="rId5" imgW="1231560" imgH="228600" progId="Equation.DSMT4">
              <p:embed/>
            </p:oleObj>
          </a:graphicData>
        </a:graphic>
      </p:graphicFrame>
      <p:graphicFrame>
        <p:nvGraphicFramePr>
          <p:cNvPr id="75780" name="Object 4"/>
          <p:cNvGraphicFramePr>
            <a:graphicFrameLocks noChangeAspect="1"/>
          </p:cNvGraphicFramePr>
          <p:nvPr/>
        </p:nvGraphicFramePr>
        <p:xfrm>
          <a:off x="214313" y="1857375"/>
          <a:ext cx="4429125" cy="1052513"/>
        </p:xfrm>
        <a:graphic>
          <a:graphicData uri="http://schemas.openxmlformats.org/presentationml/2006/ole">
            <p:oleObj spid="_x0000_s75780" name="Equation" r:id="rId6" imgW="2349360" imgH="558720" progId="Equation.DSMT4">
              <p:embed/>
            </p:oleObj>
          </a:graphicData>
        </a:graphic>
      </p:graphicFrame>
      <p:graphicFrame>
        <p:nvGraphicFramePr>
          <p:cNvPr id="75781" name="Object 5"/>
          <p:cNvGraphicFramePr>
            <a:graphicFrameLocks noChangeAspect="1"/>
          </p:cNvGraphicFramePr>
          <p:nvPr/>
        </p:nvGraphicFramePr>
        <p:xfrm>
          <a:off x="928688" y="3048000"/>
          <a:ext cx="3000375" cy="566737"/>
        </p:xfrm>
        <a:graphic>
          <a:graphicData uri="http://schemas.openxmlformats.org/presentationml/2006/ole">
            <p:oleObj spid="_x0000_s75781" name="Equation" r:id="rId7" imgW="1346040" imgH="253800" progId="Equation.DSMT4">
              <p:embed/>
            </p:oleObj>
          </a:graphicData>
        </a:graphic>
      </p:graphicFrame>
      <p:graphicFrame>
        <p:nvGraphicFramePr>
          <p:cNvPr id="75782" name="Object 6"/>
          <p:cNvGraphicFramePr>
            <a:graphicFrameLocks noChangeAspect="1"/>
          </p:cNvGraphicFramePr>
          <p:nvPr/>
        </p:nvGraphicFramePr>
        <p:xfrm>
          <a:off x="214313" y="3571875"/>
          <a:ext cx="4429125" cy="931863"/>
        </p:xfrm>
        <a:graphic>
          <a:graphicData uri="http://schemas.openxmlformats.org/presentationml/2006/ole">
            <p:oleObj spid="_x0000_s75782" name="Equation" r:id="rId8" imgW="2654280" imgH="558720" progId="Equation.DSMT4">
              <p:embed/>
            </p:oleObj>
          </a:graphicData>
        </a:graphic>
      </p:graphicFrame>
      <p:graphicFrame>
        <p:nvGraphicFramePr>
          <p:cNvPr id="75784" name="Object 8"/>
          <p:cNvGraphicFramePr>
            <a:graphicFrameLocks noChangeAspect="1"/>
          </p:cNvGraphicFramePr>
          <p:nvPr/>
        </p:nvGraphicFramePr>
        <p:xfrm>
          <a:off x="5697538" y="2001838"/>
          <a:ext cx="2957512" cy="746125"/>
        </p:xfrm>
        <a:graphic>
          <a:graphicData uri="http://schemas.openxmlformats.org/presentationml/2006/ole">
            <p:oleObj spid="_x0000_s75784" name="Equation" r:id="rId9" imgW="1460160" imgH="368280" progId="Equation.DSMT4">
              <p:embed/>
            </p:oleObj>
          </a:graphicData>
        </a:graphic>
      </p:graphicFrame>
      <p:graphicFrame>
        <p:nvGraphicFramePr>
          <p:cNvPr id="75785" name="Object 9"/>
          <p:cNvGraphicFramePr>
            <a:graphicFrameLocks noChangeAspect="1"/>
          </p:cNvGraphicFramePr>
          <p:nvPr/>
        </p:nvGraphicFramePr>
        <p:xfrm>
          <a:off x="5929313" y="2928938"/>
          <a:ext cx="1697037" cy="463550"/>
        </p:xfrm>
        <a:graphic>
          <a:graphicData uri="http://schemas.openxmlformats.org/presentationml/2006/ole">
            <p:oleObj spid="_x0000_s75785" name="Equation" r:id="rId10" imgW="838080" imgH="228600" progId="Equation.DSMT4">
              <p:embed/>
            </p:oleObj>
          </a:graphicData>
        </a:graphic>
      </p:graphicFrame>
      <p:graphicFrame>
        <p:nvGraphicFramePr>
          <p:cNvPr id="75786" name="Object 10"/>
          <p:cNvGraphicFramePr>
            <a:graphicFrameLocks noChangeAspect="1"/>
          </p:cNvGraphicFramePr>
          <p:nvPr/>
        </p:nvGraphicFramePr>
        <p:xfrm>
          <a:off x="5143500" y="4286250"/>
          <a:ext cx="3994150" cy="571500"/>
        </p:xfrm>
        <a:graphic>
          <a:graphicData uri="http://schemas.openxmlformats.org/presentationml/2006/ole">
            <p:oleObj spid="_x0000_s75786" name="Equation" r:id="rId11" imgW="1600200" imgH="228600" progId="Equation.DSMT4">
              <p:embed/>
            </p:oleObj>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graphicFrame>
        <p:nvGraphicFramePr>
          <p:cNvPr id="6" name="Object 2"/>
          <p:cNvGraphicFramePr>
            <a:graphicFrameLocks noChangeAspect="1"/>
          </p:cNvGraphicFramePr>
          <p:nvPr/>
        </p:nvGraphicFramePr>
        <p:xfrm>
          <a:off x="1939917" y="785813"/>
          <a:ext cx="4449763" cy="931862"/>
        </p:xfrm>
        <a:graphic>
          <a:graphicData uri="http://schemas.openxmlformats.org/presentationml/2006/ole">
            <p:oleObj spid="_x0000_s76802" name="Equation" r:id="rId3" imgW="2666880" imgH="558720" progId="Equation.DSMT4">
              <p:embed/>
            </p:oleObj>
          </a:graphicData>
        </a:graphic>
      </p:graphicFrame>
      <p:sp>
        <p:nvSpPr>
          <p:cNvPr id="8" name="右箭头 7"/>
          <p:cNvSpPr/>
          <p:nvPr/>
        </p:nvSpPr>
        <p:spPr>
          <a:xfrm rot="10800000">
            <a:off x="6592882" y="1071546"/>
            <a:ext cx="428628" cy="285752"/>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Object 3"/>
          <p:cNvGraphicFramePr>
            <a:graphicFrameLocks noChangeAspect="1"/>
          </p:cNvGraphicFramePr>
          <p:nvPr/>
        </p:nvGraphicFramePr>
        <p:xfrm>
          <a:off x="7092948" y="928670"/>
          <a:ext cx="374652" cy="481695"/>
        </p:xfrm>
        <a:graphic>
          <a:graphicData uri="http://schemas.openxmlformats.org/presentationml/2006/ole">
            <p:oleObj spid="_x0000_s76803" name="Equation" r:id="rId4" imgW="177480" imgH="228600" progId="Equation.DSMT4">
              <p:embed/>
            </p:oleObj>
          </a:graphicData>
        </a:graphic>
      </p:graphicFrame>
      <p:sp>
        <p:nvSpPr>
          <p:cNvPr id="10" name="右箭头 9"/>
          <p:cNvSpPr/>
          <p:nvPr/>
        </p:nvSpPr>
        <p:spPr>
          <a:xfrm rot="5400000">
            <a:off x="3949676" y="2000240"/>
            <a:ext cx="714380" cy="285752"/>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Object 4"/>
          <p:cNvGraphicFramePr>
            <a:graphicFrameLocks noChangeAspect="1"/>
          </p:cNvGraphicFramePr>
          <p:nvPr/>
        </p:nvGraphicFramePr>
        <p:xfrm>
          <a:off x="3521048" y="2571744"/>
          <a:ext cx="1697037" cy="463550"/>
        </p:xfrm>
        <a:graphic>
          <a:graphicData uri="http://schemas.openxmlformats.org/presentationml/2006/ole">
            <p:oleObj spid="_x0000_s76804" name="Equation" r:id="rId5" imgW="838080" imgH="228600" progId="Equation.DSMT4">
              <p:embed/>
            </p:oleObj>
          </a:graphicData>
        </a:graphic>
      </p:graphicFrame>
      <p:sp>
        <p:nvSpPr>
          <p:cNvPr id="12" name="右箭头 11"/>
          <p:cNvSpPr/>
          <p:nvPr/>
        </p:nvSpPr>
        <p:spPr>
          <a:xfrm rot="5400000">
            <a:off x="3949676" y="3286124"/>
            <a:ext cx="714380" cy="285752"/>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Object 5"/>
          <p:cNvGraphicFramePr>
            <a:graphicFrameLocks noChangeAspect="1"/>
          </p:cNvGraphicFramePr>
          <p:nvPr/>
        </p:nvGraphicFramePr>
        <p:xfrm>
          <a:off x="2457442" y="3825875"/>
          <a:ext cx="4121150" cy="635000"/>
        </p:xfrm>
        <a:graphic>
          <a:graphicData uri="http://schemas.openxmlformats.org/presentationml/2006/ole">
            <p:oleObj spid="_x0000_s76805" name="Equation" r:id="rId6" imgW="1650960" imgH="253800" progId="Equation.DSMT4">
              <p:embed/>
            </p:oleObj>
          </a:graphicData>
        </a:graphic>
      </p:graphicFrame>
      <p:sp>
        <p:nvSpPr>
          <p:cNvPr id="14" name="右箭头 13"/>
          <p:cNvSpPr/>
          <p:nvPr/>
        </p:nvSpPr>
        <p:spPr>
          <a:xfrm rot="5400000">
            <a:off x="3949676" y="4643446"/>
            <a:ext cx="714380" cy="285752"/>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Object 6"/>
          <p:cNvGraphicFramePr>
            <a:graphicFrameLocks noChangeAspect="1"/>
          </p:cNvGraphicFramePr>
          <p:nvPr/>
        </p:nvGraphicFramePr>
        <p:xfrm>
          <a:off x="2859080" y="5183188"/>
          <a:ext cx="3138487" cy="746125"/>
        </p:xfrm>
        <a:graphic>
          <a:graphicData uri="http://schemas.openxmlformats.org/presentationml/2006/ole">
            <p:oleObj spid="_x0000_s76806" name="Equation" r:id="rId7" imgW="1549080" imgH="368280" progId="Equation.DSMT4">
              <p:embed/>
            </p:oleObj>
          </a:graphicData>
        </a:graphic>
      </p:graphicFrame>
      <p:graphicFrame>
        <p:nvGraphicFramePr>
          <p:cNvPr id="16" name="Object 7"/>
          <p:cNvGraphicFramePr>
            <a:graphicFrameLocks noChangeAspect="1"/>
          </p:cNvGraphicFramePr>
          <p:nvPr/>
        </p:nvGraphicFramePr>
        <p:xfrm>
          <a:off x="3521049" y="6143644"/>
          <a:ext cx="1812650" cy="571522"/>
        </p:xfrm>
        <a:graphic>
          <a:graphicData uri="http://schemas.openxmlformats.org/presentationml/2006/ole">
            <p:oleObj spid="_x0000_s76807" name="Equation" r:id="rId8" imgW="723600" imgH="228600" progId="Equation.DSMT4">
              <p:embed/>
            </p:oleObj>
          </a:graphicData>
        </a:graphic>
      </p:graphicFrame>
      <p:sp>
        <p:nvSpPr>
          <p:cNvPr id="17" name="右弧形箭头 16"/>
          <p:cNvSpPr/>
          <p:nvPr/>
        </p:nvSpPr>
        <p:spPr>
          <a:xfrm rot="10800000">
            <a:off x="2020850" y="1714488"/>
            <a:ext cx="857258" cy="3786214"/>
          </a:xfrm>
          <a:prstGeom prst="curvedLeftArrow">
            <a:avLst/>
          </a:prstGeom>
          <a:ln>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3319474" y="1723996"/>
            <a:ext cx="2460930" cy="400110"/>
          </a:xfrm>
          <a:prstGeom prst="rect">
            <a:avLst/>
          </a:prstGeom>
          <a:noFill/>
          <a:ln>
            <a:solidFill>
              <a:schemeClr val="accent1">
                <a:shade val="50000"/>
              </a:schemeClr>
            </a:solidFill>
          </a:ln>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计算初始化势能</a:t>
            </a:r>
            <a:r>
              <a:rPr lang="en-US" altLang="zh-CN" sz="2000" b="1" dirty="0" smtClean="0">
                <a:solidFill>
                  <a:srgbClr val="060606"/>
                </a:solidFill>
                <a:latin typeface="Times New Roman" pitchFamily="18" charset="0"/>
                <a:ea typeface="楷体" pitchFamily="49" charset="-122"/>
                <a:sym typeface="Symbol"/>
              </a:rPr>
              <a:t>V(r)</a:t>
            </a:r>
            <a:endParaRPr lang="zh-CN" altLang="en-US" sz="2000" b="1" dirty="0">
              <a:solidFill>
                <a:srgbClr val="060606"/>
              </a:solidFill>
              <a:latin typeface="Times New Roman" pitchFamily="18" charset="0"/>
              <a:ea typeface="楷体" pitchFamily="49" charset="-122"/>
              <a:sym typeface="Symbol"/>
            </a:endParaRPr>
          </a:p>
        </p:txBody>
      </p:sp>
      <p:sp>
        <p:nvSpPr>
          <p:cNvPr id="8" name="TextBox 7"/>
          <p:cNvSpPr txBox="1"/>
          <p:nvPr/>
        </p:nvSpPr>
        <p:spPr>
          <a:xfrm>
            <a:off x="3319474" y="2426234"/>
            <a:ext cx="1991251" cy="400110"/>
          </a:xfrm>
          <a:prstGeom prst="rect">
            <a:avLst/>
          </a:prstGeom>
          <a:noFill/>
          <a:ln>
            <a:solidFill>
              <a:schemeClr val="accent1">
                <a:shade val="50000"/>
              </a:schemeClr>
            </a:solidFill>
          </a:ln>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求解单粒子方程</a:t>
            </a:r>
            <a:endParaRPr lang="zh-CN" altLang="en-US" sz="2000" b="1" dirty="0">
              <a:solidFill>
                <a:srgbClr val="060606"/>
              </a:solidFill>
              <a:latin typeface="Times New Roman" pitchFamily="18" charset="0"/>
              <a:ea typeface="楷体" pitchFamily="49" charset="-122"/>
              <a:sym typeface="Symbol"/>
            </a:endParaRPr>
          </a:p>
        </p:txBody>
      </p:sp>
      <p:sp>
        <p:nvSpPr>
          <p:cNvPr id="9" name="TextBox 8"/>
          <p:cNvSpPr txBox="1"/>
          <p:nvPr/>
        </p:nvSpPr>
        <p:spPr>
          <a:xfrm>
            <a:off x="3319474" y="3354928"/>
            <a:ext cx="1789272" cy="400110"/>
          </a:xfrm>
          <a:prstGeom prst="rect">
            <a:avLst/>
          </a:prstGeom>
          <a:noFill/>
          <a:ln>
            <a:solidFill>
              <a:schemeClr val="accent1">
                <a:shade val="50000"/>
              </a:schemeClr>
            </a:solidFill>
          </a:ln>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计算本征值</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k</a:t>
            </a:r>
            <a:endParaRPr lang="zh-CN" altLang="en-US" sz="2000" b="1" baseline="-25000" dirty="0">
              <a:solidFill>
                <a:srgbClr val="060606"/>
              </a:solidFill>
              <a:latin typeface="Times New Roman" pitchFamily="18" charset="0"/>
              <a:ea typeface="楷体" pitchFamily="49" charset="-122"/>
              <a:sym typeface="Symbol"/>
            </a:endParaRPr>
          </a:p>
        </p:txBody>
      </p:sp>
      <p:sp>
        <p:nvSpPr>
          <p:cNvPr id="10" name="TextBox 9"/>
          <p:cNvSpPr txBox="1"/>
          <p:nvPr/>
        </p:nvSpPr>
        <p:spPr>
          <a:xfrm>
            <a:off x="3319474" y="4212184"/>
            <a:ext cx="2249334" cy="400110"/>
          </a:xfrm>
          <a:prstGeom prst="rect">
            <a:avLst/>
          </a:prstGeom>
          <a:noFill/>
          <a:ln>
            <a:solidFill>
              <a:schemeClr val="accent1">
                <a:shade val="50000"/>
              </a:schemeClr>
            </a:solidFill>
          </a:ln>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计算输出电荷密度</a:t>
            </a:r>
            <a:endParaRPr lang="zh-CN" altLang="en-US" sz="2000" b="1" dirty="0">
              <a:solidFill>
                <a:srgbClr val="060606"/>
              </a:solidFill>
              <a:latin typeface="Times New Roman" pitchFamily="18" charset="0"/>
              <a:ea typeface="楷体" pitchFamily="49" charset="-122"/>
              <a:sym typeface="Symbol"/>
            </a:endParaRPr>
          </a:p>
        </p:txBody>
      </p:sp>
      <p:sp>
        <p:nvSpPr>
          <p:cNvPr id="11" name="TextBox 10"/>
          <p:cNvSpPr txBox="1">
            <a:spLocks noChangeAspect="1"/>
          </p:cNvSpPr>
          <p:nvPr/>
        </p:nvSpPr>
        <p:spPr>
          <a:xfrm>
            <a:off x="3176598" y="2295500"/>
            <a:ext cx="4138602" cy="684000"/>
          </a:xfrm>
          <a:prstGeom prst="rect">
            <a:avLst/>
          </a:prstGeom>
          <a:noFill/>
          <a:ln>
            <a:solidFill>
              <a:schemeClr val="accent1">
                <a:shade val="50000"/>
              </a:schemeClr>
            </a:solidFill>
            <a:prstDash val="sysDash"/>
          </a:ln>
        </p:spPr>
        <p:txBody>
          <a:bodyPr wrap="square" rtlCol="0">
            <a:spAutoFit/>
          </a:bodyPr>
          <a:lstStyle/>
          <a:p>
            <a:endParaRPr lang="en-US" altLang="zh-CN" dirty="0" smtClean="0"/>
          </a:p>
          <a:p>
            <a:endParaRPr lang="en-US" altLang="zh-CN" dirty="0" smtClean="0"/>
          </a:p>
          <a:p>
            <a:endParaRPr lang="en-US" altLang="zh-CN" dirty="0" smtClean="0"/>
          </a:p>
        </p:txBody>
      </p:sp>
      <p:sp>
        <p:nvSpPr>
          <p:cNvPr id="12" name="TextBox 11"/>
          <p:cNvSpPr txBox="1"/>
          <p:nvPr/>
        </p:nvSpPr>
        <p:spPr>
          <a:xfrm>
            <a:off x="5634062" y="2419290"/>
            <a:ext cx="1757338" cy="400110"/>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计算所有</a:t>
            </a:r>
            <a:r>
              <a:rPr lang="en-US" altLang="zh-CN" sz="2000" b="1" dirty="0" smtClean="0">
                <a:solidFill>
                  <a:srgbClr val="060606"/>
                </a:solidFill>
                <a:latin typeface="Times New Roman" pitchFamily="18" charset="0"/>
                <a:ea typeface="楷体" pitchFamily="49" charset="-122"/>
                <a:sym typeface="Symbol"/>
              </a:rPr>
              <a:t>k</a:t>
            </a:r>
            <a:r>
              <a:rPr lang="zh-CN" altLang="en-US" sz="2000" b="1" dirty="0" smtClean="0">
                <a:solidFill>
                  <a:srgbClr val="060606"/>
                </a:solidFill>
                <a:latin typeface="Times New Roman" pitchFamily="18" charset="0"/>
                <a:ea typeface="楷体" pitchFamily="49" charset="-122"/>
                <a:sym typeface="Symbol"/>
              </a:rPr>
              <a:t>点</a:t>
            </a:r>
            <a:endParaRPr lang="zh-CN" altLang="en-US" sz="2000" b="1" dirty="0">
              <a:solidFill>
                <a:srgbClr val="060606"/>
              </a:solidFill>
              <a:latin typeface="Times New Roman" pitchFamily="18" charset="0"/>
              <a:ea typeface="楷体" pitchFamily="49" charset="-122"/>
              <a:sym typeface="Symbol"/>
            </a:endParaRPr>
          </a:p>
        </p:txBody>
      </p:sp>
      <p:sp>
        <p:nvSpPr>
          <p:cNvPr id="13" name="TextBox 12"/>
          <p:cNvSpPr txBox="1">
            <a:spLocks noChangeAspect="1"/>
          </p:cNvSpPr>
          <p:nvPr/>
        </p:nvSpPr>
        <p:spPr>
          <a:xfrm>
            <a:off x="3176598" y="4076392"/>
            <a:ext cx="4214802" cy="684000"/>
          </a:xfrm>
          <a:prstGeom prst="rect">
            <a:avLst/>
          </a:prstGeom>
          <a:noFill/>
          <a:ln>
            <a:solidFill>
              <a:schemeClr val="accent1">
                <a:shade val="50000"/>
              </a:schemeClr>
            </a:solidFill>
            <a:prstDash val="sysDash"/>
          </a:ln>
        </p:spPr>
        <p:txBody>
          <a:bodyPr wrap="square" rtlCol="0">
            <a:spAutoFit/>
          </a:bodyPr>
          <a:lstStyle/>
          <a:p>
            <a:endParaRPr lang="en-US" altLang="zh-CN" dirty="0" smtClean="0"/>
          </a:p>
          <a:p>
            <a:endParaRPr lang="en-US" altLang="zh-CN" dirty="0" smtClean="0"/>
          </a:p>
          <a:p>
            <a:endParaRPr lang="en-US" altLang="zh-CN" dirty="0" smtClean="0"/>
          </a:p>
        </p:txBody>
      </p:sp>
      <p:sp>
        <p:nvSpPr>
          <p:cNvPr id="14" name="TextBox 13"/>
          <p:cNvSpPr txBox="1"/>
          <p:nvPr/>
        </p:nvSpPr>
        <p:spPr>
          <a:xfrm>
            <a:off x="5710262" y="4191000"/>
            <a:ext cx="1681138" cy="400110"/>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计算所有</a:t>
            </a:r>
            <a:r>
              <a:rPr lang="en-US" altLang="zh-CN" sz="2000" b="1" dirty="0" smtClean="0">
                <a:solidFill>
                  <a:srgbClr val="060606"/>
                </a:solidFill>
                <a:latin typeface="Times New Roman" pitchFamily="18" charset="0"/>
                <a:ea typeface="楷体" pitchFamily="49" charset="-122"/>
                <a:sym typeface="Symbol"/>
              </a:rPr>
              <a:t>k</a:t>
            </a:r>
            <a:r>
              <a:rPr lang="zh-CN" altLang="en-US" sz="2000" b="1" dirty="0" smtClean="0">
                <a:solidFill>
                  <a:srgbClr val="060606"/>
                </a:solidFill>
                <a:latin typeface="Times New Roman" pitchFamily="18" charset="0"/>
                <a:ea typeface="楷体" pitchFamily="49" charset="-122"/>
                <a:sym typeface="Symbol"/>
              </a:rPr>
              <a:t>点</a:t>
            </a:r>
            <a:endParaRPr lang="zh-CN" altLang="en-US" sz="2000" b="1" dirty="0">
              <a:solidFill>
                <a:srgbClr val="060606"/>
              </a:solidFill>
              <a:latin typeface="Times New Roman" pitchFamily="18" charset="0"/>
              <a:ea typeface="楷体" pitchFamily="49" charset="-122"/>
              <a:sym typeface="Symbol"/>
            </a:endParaRPr>
          </a:p>
        </p:txBody>
      </p:sp>
      <p:sp>
        <p:nvSpPr>
          <p:cNvPr id="15" name="流程图: 决策 14"/>
          <p:cNvSpPr/>
          <p:nvPr/>
        </p:nvSpPr>
        <p:spPr>
          <a:xfrm>
            <a:off x="3533788" y="5010144"/>
            <a:ext cx="1500198" cy="857256"/>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3942509" y="5224458"/>
            <a:ext cx="958917" cy="400110"/>
          </a:xfrm>
          <a:prstGeom prst="rect">
            <a:avLst/>
          </a:prstGeom>
          <a:noFill/>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收敛？</a:t>
            </a:r>
            <a:endParaRPr lang="zh-CN" altLang="en-US" sz="2000" b="1" dirty="0">
              <a:solidFill>
                <a:srgbClr val="060606"/>
              </a:solidFill>
              <a:latin typeface="Times New Roman" pitchFamily="18" charset="0"/>
              <a:ea typeface="楷体" pitchFamily="49" charset="-122"/>
              <a:sym typeface="Symbol"/>
            </a:endParaRPr>
          </a:p>
        </p:txBody>
      </p:sp>
      <p:sp>
        <p:nvSpPr>
          <p:cNvPr id="17" name="TextBox 16"/>
          <p:cNvSpPr txBox="1"/>
          <p:nvPr/>
        </p:nvSpPr>
        <p:spPr>
          <a:xfrm>
            <a:off x="5695422" y="5081582"/>
            <a:ext cx="1475084" cy="707886"/>
          </a:xfrm>
          <a:prstGeom prst="rect">
            <a:avLst/>
          </a:prstGeom>
          <a:noFill/>
          <a:ln>
            <a:solidFill>
              <a:schemeClr val="accent1">
                <a:shade val="50000"/>
              </a:schemeClr>
            </a:solidFill>
          </a:ln>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退出自洽</a:t>
            </a:r>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或自洽完成</a:t>
            </a:r>
            <a:endParaRPr lang="zh-CN" altLang="en-US" sz="2000" b="1" dirty="0">
              <a:solidFill>
                <a:srgbClr val="060606"/>
              </a:solidFill>
              <a:latin typeface="Times New Roman" pitchFamily="18" charset="0"/>
              <a:ea typeface="楷体" pitchFamily="49" charset="-122"/>
              <a:sym typeface="Symbol"/>
            </a:endParaRPr>
          </a:p>
        </p:txBody>
      </p:sp>
      <p:sp>
        <p:nvSpPr>
          <p:cNvPr id="18" name="TextBox 17"/>
          <p:cNvSpPr txBox="1"/>
          <p:nvPr/>
        </p:nvSpPr>
        <p:spPr>
          <a:xfrm>
            <a:off x="5105424" y="5153020"/>
            <a:ext cx="442750" cy="400110"/>
          </a:xfrm>
          <a:prstGeom prst="rect">
            <a:avLst/>
          </a:prstGeom>
          <a:noFill/>
          <a:ln>
            <a:solidFill>
              <a:schemeClr val="accent1">
                <a:shade val="50000"/>
              </a:schemeClr>
            </a:solidFill>
          </a:ln>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是</a:t>
            </a:r>
            <a:endParaRPr lang="zh-CN" altLang="en-US" sz="2000" b="1" dirty="0">
              <a:solidFill>
                <a:srgbClr val="060606"/>
              </a:solidFill>
              <a:latin typeface="Times New Roman" pitchFamily="18" charset="0"/>
              <a:ea typeface="楷体" pitchFamily="49" charset="-122"/>
              <a:sym typeface="Symbol"/>
            </a:endParaRPr>
          </a:p>
        </p:txBody>
      </p:sp>
      <p:sp>
        <p:nvSpPr>
          <p:cNvPr id="19" name="TextBox 18"/>
          <p:cNvSpPr txBox="1"/>
          <p:nvPr/>
        </p:nvSpPr>
        <p:spPr>
          <a:xfrm>
            <a:off x="3046852" y="5153020"/>
            <a:ext cx="442750" cy="400110"/>
          </a:xfrm>
          <a:prstGeom prst="rect">
            <a:avLst/>
          </a:prstGeom>
          <a:noFill/>
          <a:ln>
            <a:solidFill>
              <a:schemeClr val="accent1">
                <a:shade val="50000"/>
              </a:schemeClr>
            </a:solidFill>
          </a:ln>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否</a:t>
            </a:r>
            <a:endParaRPr lang="zh-CN" altLang="en-US" sz="2000" b="1" dirty="0">
              <a:solidFill>
                <a:srgbClr val="060606"/>
              </a:solidFill>
              <a:latin typeface="Times New Roman" pitchFamily="18" charset="0"/>
              <a:ea typeface="楷体" pitchFamily="49" charset="-122"/>
              <a:sym typeface="Symbol"/>
            </a:endParaRPr>
          </a:p>
        </p:txBody>
      </p:sp>
      <p:sp>
        <p:nvSpPr>
          <p:cNvPr id="20" name="TextBox 19"/>
          <p:cNvSpPr txBox="1"/>
          <p:nvPr/>
        </p:nvSpPr>
        <p:spPr>
          <a:xfrm>
            <a:off x="1676400" y="5081582"/>
            <a:ext cx="958917" cy="707886"/>
          </a:xfrm>
          <a:prstGeom prst="rect">
            <a:avLst/>
          </a:prstGeom>
          <a:noFill/>
          <a:ln>
            <a:solidFill>
              <a:schemeClr val="accent1">
                <a:shade val="50000"/>
              </a:schemeClr>
            </a:solidFill>
          </a:ln>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电荷密</a:t>
            </a:r>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度混合</a:t>
            </a:r>
            <a:endParaRPr lang="zh-CN" altLang="en-US" sz="2000" b="1" dirty="0">
              <a:solidFill>
                <a:srgbClr val="060606"/>
              </a:solidFill>
              <a:latin typeface="Times New Roman" pitchFamily="18" charset="0"/>
              <a:ea typeface="楷体" pitchFamily="49" charset="-122"/>
              <a:sym typeface="Symbol"/>
            </a:endParaRPr>
          </a:p>
        </p:txBody>
      </p:sp>
      <p:sp>
        <p:nvSpPr>
          <p:cNvPr id="21" name="TextBox 20"/>
          <p:cNvSpPr txBox="1"/>
          <p:nvPr/>
        </p:nvSpPr>
        <p:spPr>
          <a:xfrm>
            <a:off x="2462218" y="1081054"/>
            <a:ext cx="1733167" cy="400110"/>
          </a:xfrm>
          <a:prstGeom prst="rect">
            <a:avLst/>
          </a:prstGeom>
          <a:noFill/>
          <a:ln>
            <a:solidFill>
              <a:schemeClr val="accent1">
                <a:shade val="50000"/>
              </a:schemeClr>
            </a:solidFill>
          </a:ln>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输入电荷密度</a:t>
            </a:r>
            <a:endParaRPr lang="zh-CN" altLang="en-US" sz="2000" b="1" dirty="0">
              <a:solidFill>
                <a:srgbClr val="060606"/>
              </a:solidFill>
              <a:latin typeface="Times New Roman" pitchFamily="18" charset="0"/>
              <a:ea typeface="楷体" pitchFamily="49" charset="-122"/>
              <a:sym typeface="Symbo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599486"/>
            <a:ext cx="7786742" cy="4462760"/>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对每个电子态来说，</a:t>
            </a:r>
            <a:r>
              <a:rPr lang="en-US" altLang="zh-CN" sz="2000" b="1" dirty="0" err="1" smtClean="0">
                <a:solidFill>
                  <a:srgbClr val="060606"/>
                </a:solidFill>
                <a:latin typeface="Times New Roman" pitchFamily="18" charset="0"/>
                <a:ea typeface="楷体" pitchFamily="49" charset="-122"/>
                <a:sym typeface="Symbol"/>
              </a:rPr>
              <a:t>Hatree</a:t>
            </a:r>
            <a:r>
              <a:rPr lang="zh-CN" altLang="en-US" sz="2000" b="1" dirty="0" smtClean="0">
                <a:solidFill>
                  <a:srgbClr val="060606"/>
                </a:solidFill>
                <a:latin typeface="Times New Roman" pitchFamily="18" charset="0"/>
                <a:ea typeface="楷体" pitchFamily="49" charset="-122"/>
                <a:sym typeface="Symbol"/>
              </a:rPr>
              <a:t>波函数考虑了电子的不相容原理，但是还没有考虑电子的交换反对称，为了考虑交换反对称，引入</a:t>
            </a:r>
            <a:r>
              <a:rPr lang="en-US" altLang="zh-CN" sz="2000" b="1" dirty="0" smtClean="0">
                <a:solidFill>
                  <a:srgbClr val="060606"/>
                </a:solidFill>
                <a:latin typeface="Times New Roman" pitchFamily="18" charset="0"/>
                <a:ea typeface="楷体" pitchFamily="49" charset="-122"/>
                <a:sym typeface="Symbol"/>
              </a:rPr>
              <a:t>Slater</a:t>
            </a:r>
            <a:r>
              <a:rPr lang="zh-CN" altLang="en-US" sz="2000" b="1" dirty="0" smtClean="0">
                <a:solidFill>
                  <a:srgbClr val="060606"/>
                </a:solidFill>
                <a:latin typeface="Times New Roman" pitchFamily="18" charset="0"/>
                <a:ea typeface="楷体" pitchFamily="49" charset="-122"/>
                <a:sym typeface="Symbol"/>
              </a:rPr>
              <a:t>行列式来描述电子波函数。</a:t>
            </a:r>
            <a:endParaRPr lang="en-US" altLang="zh-CN" dirty="0" smtClean="0">
              <a:sym typeface="Symbol"/>
            </a:endParaRPr>
          </a:p>
          <a:p>
            <a:pPr algn="just"/>
            <a:r>
              <a:rPr lang="zh-CN" altLang="en-US" sz="2000" b="1" dirty="0" smtClean="0">
                <a:solidFill>
                  <a:srgbClr val="060606"/>
                </a:solidFill>
                <a:latin typeface="Times New Roman" pitchFamily="18" charset="0"/>
                <a:ea typeface="楷体" pitchFamily="49" charset="-122"/>
                <a:sym typeface="Symbol"/>
              </a:rPr>
              <a:t>在单电子近似基础上，系统的试探波函数可以写成单粒子波函数的</a:t>
            </a:r>
            <a:r>
              <a:rPr lang="en-US" altLang="zh-CN" sz="2000" b="1" dirty="0" err="1" smtClean="0">
                <a:solidFill>
                  <a:srgbClr val="060606"/>
                </a:solidFill>
                <a:latin typeface="Times New Roman" pitchFamily="18" charset="0"/>
                <a:ea typeface="楷体" pitchFamily="49" charset="-122"/>
                <a:sym typeface="Symbol"/>
              </a:rPr>
              <a:t>slater</a:t>
            </a:r>
            <a:r>
              <a:rPr lang="zh-CN" altLang="en-US" sz="2000" b="1" dirty="0" smtClean="0">
                <a:solidFill>
                  <a:srgbClr val="060606"/>
                </a:solidFill>
                <a:latin typeface="Times New Roman" pitchFamily="18" charset="0"/>
                <a:ea typeface="楷体" pitchFamily="49" charset="-122"/>
                <a:sym typeface="Symbol"/>
              </a:rPr>
              <a:t>行列式：</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pPr algn="just"/>
            <a:r>
              <a:rPr lang="zh-CN" altLang="en-US" sz="2000" b="1" dirty="0" smtClean="0">
                <a:solidFill>
                  <a:srgbClr val="060606"/>
                </a:solidFill>
                <a:latin typeface="Times New Roman" pitchFamily="18" charset="0"/>
                <a:ea typeface="楷体" pitchFamily="49" charset="-122"/>
                <a:sym typeface="Symbol"/>
              </a:rPr>
              <a:t>其中</a:t>
            </a:r>
            <a:r>
              <a:rPr lang="zh-CN" altLang="en-US" sz="2000" b="1" baseline="-25000" dirty="0" smtClean="0">
                <a:solidFill>
                  <a:srgbClr val="060606"/>
                </a:solidFill>
                <a:latin typeface="Times New Roman" pitchFamily="18" charset="0"/>
                <a:ea typeface="楷体" pitchFamily="49" charset="-122"/>
                <a:sym typeface="Symbol"/>
              </a:rPr>
              <a:t></a:t>
            </a:r>
            <a:r>
              <a:rPr lang="en-US" altLang="zh-CN" sz="2000" b="1" dirty="0" smtClean="0">
                <a:solidFill>
                  <a:srgbClr val="060606"/>
                </a:solidFill>
                <a:latin typeface="Times New Roman" pitchFamily="18" charset="0"/>
                <a:ea typeface="楷体" pitchFamily="49" charset="-122"/>
                <a:sym typeface="Symbol"/>
              </a:rPr>
              <a:t>(</a:t>
            </a:r>
            <a:r>
              <a:rPr lang="en-US" altLang="zh-CN" sz="2000" b="1" dirty="0" err="1" smtClean="0">
                <a:solidFill>
                  <a:srgbClr val="060606"/>
                </a:solidFill>
                <a:latin typeface="Times New Roman" pitchFamily="18" charset="0"/>
                <a:ea typeface="楷体" pitchFamily="49" charset="-122"/>
                <a:sym typeface="Symbol"/>
              </a:rPr>
              <a:t>i</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是第个能级的单粒子波函数，其坐标里面含有</a:t>
            </a:r>
            <a:r>
              <a:rPr lang="en-US" altLang="zh-CN" sz="2000" b="1"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电子的空间位置和自旋态，它们之间是正交归一化的。</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2357422" y="920118"/>
          <a:ext cx="3994150" cy="571500"/>
        </p:xfrm>
        <a:graphic>
          <a:graphicData uri="http://schemas.openxmlformats.org/presentationml/2006/ole">
            <p:oleObj spid="_x0000_s77826" name="Equation" r:id="rId3" imgW="1600200" imgH="228600" progId="Equation.DSMT4">
              <p:embed/>
            </p:oleObj>
          </a:graphicData>
        </a:graphic>
      </p:graphicFrame>
      <p:graphicFrame>
        <p:nvGraphicFramePr>
          <p:cNvPr id="9" name="Object 3"/>
          <p:cNvGraphicFramePr>
            <a:graphicFrameLocks noChangeAspect="1"/>
          </p:cNvGraphicFramePr>
          <p:nvPr/>
        </p:nvGraphicFramePr>
        <p:xfrm>
          <a:off x="928662" y="3063258"/>
          <a:ext cx="6767538" cy="2199858"/>
        </p:xfrm>
        <a:graphic>
          <a:graphicData uri="http://schemas.openxmlformats.org/presentationml/2006/ole">
            <p:oleObj spid="_x0000_s77827" name="Equation" r:id="rId4" imgW="2895480" imgH="939600" progId="Equation.DSMT4">
              <p:embed/>
            </p:oleObj>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045488"/>
            <a:ext cx="7786742" cy="5262979"/>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将由</a:t>
            </a:r>
            <a:r>
              <a:rPr lang="en-US" altLang="zh-CN" sz="2000" b="1" dirty="0" smtClean="0">
                <a:solidFill>
                  <a:srgbClr val="060606"/>
                </a:solidFill>
                <a:latin typeface="Times New Roman" pitchFamily="18" charset="0"/>
                <a:ea typeface="楷体" pitchFamily="49" charset="-122"/>
                <a:sym typeface="Symbol"/>
              </a:rPr>
              <a:t>Slater</a:t>
            </a:r>
            <a:r>
              <a:rPr lang="zh-CN" altLang="en-US" sz="2000" b="1" dirty="0" smtClean="0">
                <a:solidFill>
                  <a:srgbClr val="060606"/>
                </a:solidFill>
                <a:latin typeface="Times New Roman" pitchFamily="18" charset="0"/>
                <a:ea typeface="楷体" pitchFamily="49" charset="-122"/>
                <a:sym typeface="Symbol"/>
              </a:rPr>
              <a:t>行列式描述的电子波函数带入系统的薛定谔方程，则得到</a:t>
            </a:r>
            <a:r>
              <a:rPr lang="en-US" altLang="zh-CN" sz="2000" b="1" dirty="0" err="1" smtClean="0">
                <a:solidFill>
                  <a:srgbClr val="060606"/>
                </a:solidFill>
                <a:latin typeface="Times New Roman" pitchFamily="18" charset="0"/>
                <a:ea typeface="楷体" pitchFamily="49" charset="-122"/>
                <a:sym typeface="Symbol"/>
              </a:rPr>
              <a:t>Hatree-Fock</a:t>
            </a:r>
            <a:r>
              <a:rPr lang="zh-CN" altLang="en-US" sz="2000" b="1" dirty="0" smtClean="0">
                <a:solidFill>
                  <a:srgbClr val="060606"/>
                </a:solidFill>
                <a:latin typeface="Times New Roman" pitchFamily="18" charset="0"/>
                <a:ea typeface="楷体" pitchFamily="49" charset="-122"/>
                <a:sym typeface="Symbol"/>
              </a:rPr>
              <a:t>方程：</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r>
              <a:rPr lang="en-US" altLang="zh-CN" sz="2000" b="1" dirty="0" smtClean="0">
                <a:solidFill>
                  <a:srgbClr val="060606"/>
                </a:solidFill>
                <a:latin typeface="Times New Roman" pitchFamily="18" charset="0"/>
                <a:ea typeface="楷体" pitchFamily="49" charset="-122"/>
                <a:sym typeface="Symbol"/>
              </a:rPr>
              <a:t></a:t>
            </a:r>
            <a:r>
              <a:rPr lang="en-US" altLang="zh-CN" sz="2000" b="1" baseline="30000" dirty="0" smtClean="0">
                <a:solidFill>
                  <a:srgbClr val="060606"/>
                </a:solidFill>
                <a:latin typeface="Times New Roman" pitchFamily="18" charset="0"/>
                <a:ea typeface="楷体" pitchFamily="49" charset="-122"/>
                <a:sym typeface="Symbol"/>
              </a:rPr>
              <a:t>HF</a:t>
            </a:r>
            <a:r>
              <a:rPr lang="zh-CN" altLang="en-US" sz="2000" b="1" dirty="0" smtClean="0">
                <a:solidFill>
                  <a:srgbClr val="060606"/>
                </a:solidFill>
                <a:latin typeface="Times New Roman" pitchFamily="18" charset="0"/>
                <a:ea typeface="楷体" pitchFamily="49" charset="-122"/>
                <a:sym typeface="Symbol"/>
              </a:rPr>
              <a:t>可理解为交换电子产生的密度。</a:t>
            </a:r>
            <a:endParaRPr lang="en-US" altLang="zh-CN" sz="2000" b="1" dirty="0" smtClean="0">
              <a:solidFill>
                <a:srgbClr val="060606"/>
              </a:solidFill>
              <a:latin typeface="Times New Roman" pitchFamily="18" charset="0"/>
              <a:ea typeface="楷体" pitchFamily="49" charset="-122"/>
              <a:sym typeface="Symbol"/>
            </a:endParaRPr>
          </a:p>
          <a:p>
            <a:r>
              <a:rPr lang="en-US" altLang="zh-CN" sz="2000" b="1" dirty="0" smtClean="0">
                <a:solidFill>
                  <a:srgbClr val="060606"/>
                </a:solidFill>
                <a:latin typeface="Times New Roman" pitchFamily="18" charset="0"/>
                <a:ea typeface="楷体" pitchFamily="49" charset="-122"/>
                <a:sym typeface="Symbol"/>
              </a:rPr>
              <a:t></a:t>
            </a:r>
            <a:r>
              <a:rPr lang="en-US" altLang="zh-CN" sz="2000" b="1" baseline="30000" dirty="0" smtClean="0">
                <a:solidFill>
                  <a:srgbClr val="060606"/>
                </a:solidFill>
                <a:latin typeface="Times New Roman" pitchFamily="18" charset="0"/>
                <a:ea typeface="楷体" pitchFamily="49" charset="-122"/>
                <a:sym typeface="Symbol"/>
              </a:rPr>
              <a:t>HF</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a:t>
            </a:r>
            <a:r>
              <a:rPr lang="en-US" altLang="zh-CN" sz="2000" b="1" baseline="30000" dirty="0" smtClean="0">
                <a:solidFill>
                  <a:srgbClr val="060606"/>
                </a:solidFill>
                <a:latin typeface="Times New Roman" pitchFamily="18" charset="0"/>
                <a:ea typeface="楷体" pitchFamily="49" charset="-122"/>
                <a:sym typeface="Symbol"/>
              </a:rPr>
              <a:t>H</a:t>
            </a:r>
            <a:r>
              <a:rPr lang="zh-CN" altLang="en-US" sz="2000" b="1" dirty="0" smtClean="0">
                <a:solidFill>
                  <a:srgbClr val="060606"/>
                </a:solidFill>
                <a:latin typeface="Times New Roman" pitchFamily="18" charset="0"/>
                <a:ea typeface="楷体" pitchFamily="49" charset="-122"/>
                <a:sym typeface="Symbol"/>
              </a:rPr>
              <a:t>的区别在于：</a:t>
            </a:r>
            <a:r>
              <a:rPr lang="en-US" altLang="zh-CN" sz="2000" b="1" dirty="0" smtClean="0">
                <a:solidFill>
                  <a:srgbClr val="060606"/>
                </a:solidFill>
                <a:latin typeface="Times New Roman" pitchFamily="18" charset="0"/>
                <a:ea typeface="楷体" pitchFamily="49" charset="-122"/>
                <a:sym typeface="Symbol"/>
              </a:rPr>
              <a:t> </a:t>
            </a:r>
            <a:r>
              <a:rPr lang="en-US" altLang="zh-CN" sz="2000" b="1" baseline="30000" dirty="0" smtClean="0">
                <a:solidFill>
                  <a:srgbClr val="060606"/>
                </a:solidFill>
                <a:latin typeface="Times New Roman" pitchFamily="18" charset="0"/>
                <a:ea typeface="楷体" pitchFamily="49" charset="-122"/>
                <a:sym typeface="Symbol"/>
              </a:rPr>
              <a:t>H</a:t>
            </a:r>
            <a:r>
              <a:rPr lang="zh-CN" altLang="en-US" sz="2000" b="1" dirty="0" smtClean="0">
                <a:solidFill>
                  <a:srgbClr val="060606"/>
                </a:solidFill>
                <a:latin typeface="Times New Roman" pitchFamily="18" charset="0"/>
                <a:ea typeface="楷体" pitchFamily="49" charset="-122"/>
                <a:sym typeface="Symbol"/>
              </a:rPr>
              <a:t>与</a:t>
            </a:r>
            <a:r>
              <a:rPr lang="en-US" altLang="zh-CN" sz="2000" b="1" dirty="0" smtClean="0">
                <a:solidFill>
                  <a:srgbClr val="060606"/>
                </a:solidFill>
                <a:latin typeface="Times New Roman" pitchFamily="18" charset="0"/>
                <a:ea typeface="楷体" pitchFamily="49" charset="-122"/>
                <a:sym typeface="Symbol"/>
              </a:rPr>
              <a:t>n-1</a:t>
            </a:r>
            <a:r>
              <a:rPr lang="zh-CN" altLang="en-US" sz="2000" b="1" dirty="0" smtClean="0">
                <a:solidFill>
                  <a:srgbClr val="060606"/>
                </a:solidFill>
                <a:latin typeface="Times New Roman" pitchFamily="18" charset="0"/>
                <a:ea typeface="楷体" pitchFamily="49" charset="-122"/>
                <a:sym typeface="Symbol"/>
              </a:rPr>
              <a:t>个其它电子一样以同样的方式在整个晶体中分布；</a:t>
            </a:r>
            <a:endParaRPr lang="en-US" altLang="zh-CN" sz="2000" b="1" dirty="0" smtClean="0">
              <a:solidFill>
                <a:srgbClr val="060606"/>
              </a:solidFill>
              <a:latin typeface="Times New Roman" pitchFamily="18" charset="0"/>
              <a:ea typeface="楷体" pitchFamily="49" charset="-122"/>
              <a:sym typeface="Symbol"/>
            </a:endParaRPr>
          </a:p>
          <a:p>
            <a:r>
              <a:rPr lang="en-US" altLang="zh-CN" sz="2000" b="1" dirty="0" smtClean="0">
                <a:solidFill>
                  <a:srgbClr val="060606"/>
                </a:solidFill>
                <a:latin typeface="Times New Roman" pitchFamily="18" charset="0"/>
                <a:ea typeface="楷体" pitchFamily="49" charset="-122"/>
                <a:sym typeface="Symbol"/>
              </a:rPr>
              <a:t></a:t>
            </a:r>
            <a:r>
              <a:rPr lang="en-US" altLang="zh-CN" sz="2000" b="1" baseline="30000" dirty="0" smtClean="0">
                <a:solidFill>
                  <a:srgbClr val="060606"/>
                </a:solidFill>
                <a:latin typeface="Times New Roman" pitchFamily="18" charset="0"/>
                <a:ea typeface="楷体" pitchFamily="49" charset="-122"/>
                <a:sym typeface="Symbol"/>
              </a:rPr>
              <a:t>HF</a:t>
            </a:r>
            <a:r>
              <a:rPr lang="zh-CN" altLang="en-US" sz="2000" b="1" dirty="0" smtClean="0">
                <a:solidFill>
                  <a:srgbClr val="060606"/>
                </a:solidFill>
                <a:latin typeface="Times New Roman" pitchFamily="18" charset="0"/>
                <a:ea typeface="楷体" pitchFamily="49" charset="-122"/>
                <a:sym typeface="Symbol"/>
              </a:rPr>
              <a:t>与所考虑的电子的位置</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有关。</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1428729" y="1710698"/>
          <a:ext cx="6648472" cy="1331914"/>
        </p:xfrm>
        <a:graphic>
          <a:graphicData uri="http://schemas.openxmlformats.org/presentationml/2006/ole">
            <p:oleObj spid="_x0000_s78850" name="Equation" r:id="rId3" imgW="3429000" imgH="685800" progId="Equation.DSMT4">
              <p:embed/>
            </p:oleObj>
          </a:graphicData>
        </a:graphic>
      </p:graphicFrame>
      <p:graphicFrame>
        <p:nvGraphicFramePr>
          <p:cNvPr id="9" name="Object 3"/>
          <p:cNvGraphicFramePr>
            <a:graphicFrameLocks noChangeAspect="1"/>
          </p:cNvGraphicFramePr>
          <p:nvPr/>
        </p:nvGraphicFramePr>
        <p:xfrm>
          <a:off x="2133600" y="3048000"/>
          <a:ext cx="2090737" cy="561975"/>
        </p:xfrm>
        <a:graphic>
          <a:graphicData uri="http://schemas.openxmlformats.org/presentationml/2006/ole">
            <p:oleObj spid="_x0000_s78851" name="Equation" r:id="rId4" imgW="1041120" imgH="279360" progId="Equation.DSMT4">
              <p:embed/>
            </p:oleObj>
          </a:graphicData>
        </a:graphic>
      </p:graphicFrame>
      <p:graphicFrame>
        <p:nvGraphicFramePr>
          <p:cNvPr id="10" name="Object 4"/>
          <p:cNvGraphicFramePr>
            <a:graphicFrameLocks noChangeAspect="1"/>
          </p:cNvGraphicFramePr>
          <p:nvPr/>
        </p:nvGraphicFramePr>
        <p:xfrm>
          <a:off x="4648200" y="3095625"/>
          <a:ext cx="2065338" cy="561975"/>
        </p:xfrm>
        <a:graphic>
          <a:graphicData uri="http://schemas.openxmlformats.org/presentationml/2006/ole">
            <p:oleObj spid="_x0000_s78852" name="Equation" r:id="rId5" imgW="1028520" imgH="279360" progId="Equation.DSMT4">
              <p:embed/>
            </p:oleObj>
          </a:graphicData>
        </a:graphic>
      </p:graphicFrame>
      <p:graphicFrame>
        <p:nvGraphicFramePr>
          <p:cNvPr id="11" name="Object 5"/>
          <p:cNvGraphicFramePr>
            <a:graphicFrameLocks noChangeAspect="1"/>
          </p:cNvGraphicFramePr>
          <p:nvPr/>
        </p:nvGraphicFramePr>
        <p:xfrm>
          <a:off x="973137" y="3810000"/>
          <a:ext cx="4589463" cy="944563"/>
        </p:xfrm>
        <a:graphic>
          <a:graphicData uri="http://schemas.openxmlformats.org/presentationml/2006/ole">
            <p:oleObj spid="_x0000_s78853" name="Equation" r:id="rId6" imgW="2286000" imgH="469800" progId="Equation.DSMT4">
              <p:embed/>
            </p:oleObj>
          </a:graphicData>
        </a:graphic>
      </p:graphicFrame>
      <p:graphicFrame>
        <p:nvGraphicFramePr>
          <p:cNvPr id="12" name="Object 6"/>
          <p:cNvGraphicFramePr>
            <a:graphicFrameLocks noChangeAspect="1"/>
          </p:cNvGraphicFramePr>
          <p:nvPr/>
        </p:nvGraphicFramePr>
        <p:xfrm>
          <a:off x="5603875" y="3996714"/>
          <a:ext cx="2701925" cy="561975"/>
        </p:xfrm>
        <a:graphic>
          <a:graphicData uri="http://schemas.openxmlformats.org/presentationml/2006/ole">
            <p:oleObj spid="_x0000_s78854" name="Equation" r:id="rId7" imgW="1346040" imgH="279360" progId="Equation.DSMT4">
              <p:embed/>
            </p:oleObj>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2209800"/>
            <a:ext cx="7786742" cy="3816429"/>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方程求解的困难</a:t>
            </a:r>
            <a:r>
              <a:rPr lang="en-US" altLang="zh-CN" sz="2000" b="1" dirty="0" smtClean="0">
                <a:solidFill>
                  <a:srgbClr val="060606"/>
                </a:solidFill>
                <a:latin typeface="Times New Roman" pitchFamily="18" charset="0"/>
                <a:ea typeface="楷体" pitchFamily="49" charset="-122"/>
                <a:sym typeface="Symbol"/>
              </a:rPr>
              <a:t>(1)</a:t>
            </a:r>
            <a:r>
              <a:rPr lang="zh-CN" altLang="en-US" sz="2000" b="1" dirty="0" smtClean="0">
                <a:solidFill>
                  <a:srgbClr val="060606"/>
                </a:solidFill>
                <a:latin typeface="Times New Roman" pitchFamily="18" charset="0"/>
                <a:ea typeface="楷体" pitchFamily="49" charset="-122"/>
                <a:sym typeface="Symbol"/>
              </a:rPr>
              <a:t>自洽求解</a:t>
            </a:r>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方程求解的困难</a:t>
            </a:r>
            <a:r>
              <a:rPr lang="en-US" altLang="zh-CN" sz="2000" b="1" dirty="0" smtClean="0">
                <a:solidFill>
                  <a:srgbClr val="060606"/>
                </a:solidFill>
                <a:latin typeface="Times New Roman" pitchFamily="18" charset="0"/>
                <a:ea typeface="楷体" pitchFamily="49" charset="-122"/>
                <a:sym typeface="Symbol"/>
              </a:rPr>
              <a:t>(2)</a:t>
            </a: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pPr algn="just"/>
            <a:r>
              <a:rPr lang="zh-CN" altLang="en-US" sz="2000" b="1" dirty="0" smtClean="0">
                <a:solidFill>
                  <a:srgbClr val="060606"/>
                </a:solidFill>
                <a:latin typeface="Times New Roman" pitchFamily="18" charset="0"/>
                <a:ea typeface="楷体" pitchFamily="49" charset="-122"/>
                <a:sym typeface="Symbol"/>
              </a:rPr>
              <a:t>这一项与其它电子相关。这导致</a:t>
            </a:r>
            <a:r>
              <a:rPr lang="en-US" altLang="zh-CN" sz="2000" b="1" dirty="0" smtClean="0">
                <a:solidFill>
                  <a:srgbClr val="060606"/>
                </a:solidFill>
                <a:latin typeface="Times New Roman" pitchFamily="18" charset="0"/>
                <a:ea typeface="楷体" pitchFamily="49" charset="-122"/>
                <a:sym typeface="Symbol"/>
              </a:rPr>
              <a:t>n</a:t>
            </a:r>
            <a:r>
              <a:rPr lang="zh-CN" altLang="en-US" sz="2000" b="1" dirty="0" smtClean="0">
                <a:solidFill>
                  <a:srgbClr val="060606"/>
                </a:solidFill>
                <a:latin typeface="Times New Roman" pitchFamily="18" charset="0"/>
                <a:ea typeface="楷体" pitchFamily="49" charset="-122"/>
                <a:sym typeface="Symbol"/>
              </a:rPr>
              <a:t>个联立的方程组。</a:t>
            </a:r>
            <a:r>
              <a:rPr lang="en-US" altLang="zh-CN" sz="2000" b="1" dirty="0" err="1" smtClean="0">
                <a:solidFill>
                  <a:srgbClr val="060606"/>
                </a:solidFill>
                <a:latin typeface="Times New Roman" pitchFamily="18" charset="0"/>
                <a:ea typeface="楷体" pitchFamily="49" charset="-122"/>
                <a:sym typeface="Symbol"/>
              </a:rPr>
              <a:t>J.C.Slater</a:t>
            </a:r>
            <a:r>
              <a:rPr lang="zh-CN" altLang="en-US" sz="2000" b="1" dirty="0" smtClean="0">
                <a:solidFill>
                  <a:srgbClr val="060606"/>
                </a:solidFill>
                <a:latin typeface="Times New Roman" pitchFamily="18" charset="0"/>
                <a:ea typeface="楷体" pitchFamily="49" charset="-122"/>
                <a:sym typeface="Symbol"/>
              </a:rPr>
              <a:t>提出对</a:t>
            </a:r>
            <a:r>
              <a:rPr lang="en-US" altLang="zh-CN" sz="2000" b="1"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平均的方法来解决这一问题，即</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p:txBody>
      </p:sp>
      <p:graphicFrame>
        <p:nvGraphicFramePr>
          <p:cNvPr id="8" name="Object 2"/>
          <p:cNvGraphicFramePr>
            <a:graphicFrameLocks noChangeAspect="1"/>
          </p:cNvGraphicFramePr>
          <p:nvPr/>
        </p:nvGraphicFramePr>
        <p:xfrm>
          <a:off x="1142977" y="914400"/>
          <a:ext cx="6553224" cy="1312459"/>
        </p:xfrm>
        <a:graphic>
          <a:graphicData uri="http://schemas.openxmlformats.org/presentationml/2006/ole">
            <p:oleObj spid="_x0000_s79874" name="Equation" r:id="rId3" imgW="3429000" imgH="685800" progId="Equation.DSMT4">
              <p:embed/>
            </p:oleObj>
          </a:graphicData>
        </a:graphic>
      </p:graphicFrame>
      <p:graphicFrame>
        <p:nvGraphicFramePr>
          <p:cNvPr id="9" name="Object 3"/>
          <p:cNvGraphicFramePr>
            <a:graphicFrameLocks noChangeAspect="1"/>
          </p:cNvGraphicFramePr>
          <p:nvPr/>
        </p:nvGraphicFramePr>
        <p:xfrm>
          <a:off x="2428860" y="2941637"/>
          <a:ext cx="4589463" cy="944563"/>
        </p:xfrm>
        <a:graphic>
          <a:graphicData uri="http://schemas.openxmlformats.org/presentationml/2006/ole">
            <p:oleObj spid="_x0000_s79875" name="Equation" r:id="rId4" imgW="2286000" imgH="469800" progId="Equation.DSMT4">
              <p:embed/>
            </p:oleObj>
          </a:graphicData>
        </a:graphic>
      </p:graphicFrame>
      <p:graphicFrame>
        <p:nvGraphicFramePr>
          <p:cNvPr id="10" name="Object 4"/>
          <p:cNvGraphicFramePr>
            <a:graphicFrameLocks noChangeAspect="1"/>
          </p:cNvGraphicFramePr>
          <p:nvPr/>
        </p:nvGraphicFramePr>
        <p:xfrm>
          <a:off x="1981200" y="4921250"/>
          <a:ext cx="4310062" cy="1327150"/>
        </p:xfrm>
        <a:graphic>
          <a:graphicData uri="http://schemas.openxmlformats.org/presentationml/2006/ole">
            <p:oleObj spid="_x0000_s79876" name="Equation" r:id="rId5" imgW="2145960" imgH="660240" progId="Equation.DSMT4">
              <p:embed/>
            </p:oleObj>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59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5040868"/>
            <a:ext cx="4614890" cy="400110"/>
          </a:xfrm>
          <a:prstGeom prst="rect">
            <a:avLst/>
          </a:prstGeom>
          <a:noFill/>
        </p:spPr>
        <p:txBody>
          <a:bodyPr wrap="square" rtlCol="0">
            <a:spAutoFit/>
          </a:bodyPr>
          <a:lstStyle/>
          <a:p>
            <a:r>
              <a:rPr lang="en-US" altLang="zh-CN" sz="2000" b="1" dirty="0" err="1" smtClean="0">
                <a:solidFill>
                  <a:srgbClr val="060606"/>
                </a:solidFill>
                <a:latin typeface="Times New Roman" pitchFamily="18" charset="0"/>
                <a:ea typeface="楷体" pitchFamily="49" charset="-122"/>
                <a:sym typeface="Symbol"/>
              </a:rPr>
              <a:t>V</a:t>
            </a:r>
            <a:r>
              <a:rPr lang="en-US" altLang="zh-CN" sz="2000" b="1" baseline="-25000" dirty="0" err="1" smtClean="0">
                <a:solidFill>
                  <a:srgbClr val="060606"/>
                </a:solidFill>
                <a:latin typeface="Times New Roman" pitchFamily="18" charset="0"/>
                <a:ea typeface="楷体" pitchFamily="49" charset="-122"/>
                <a:sym typeface="Symbol"/>
              </a:rPr>
              <a:t>eff</a:t>
            </a:r>
            <a:r>
              <a:rPr lang="en-US" altLang="zh-CN" sz="2000" b="1" dirty="0" smtClean="0">
                <a:solidFill>
                  <a:srgbClr val="060606"/>
                </a:solidFill>
                <a:latin typeface="Times New Roman" pitchFamily="18" charset="0"/>
                <a:ea typeface="楷体" pitchFamily="49" charset="-122"/>
                <a:sym typeface="Symbol"/>
              </a:rPr>
              <a:t> </a:t>
            </a:r>
            <a:r>
              <a:rPr lang="zh-CN" altLang="en-US" sz="2000" b="1" dirty="0" smtClean="0">
                <a:solidFill>
                  <a:srgbClr val="060606"/>
                </a:solidFill>
                <a:latin typeface="Times New Roman" pitchFamily="18" charset="0"/>
                <a:ea typeface="楷体" pitchFamily="49" charset="-122"/>
                <a:sym typeface="Symbol"/>
              </a:rPr>
              <a:t>对所有电子均匀分布的有效势场</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1000100" y="831850"/>
          <a:ext cx="6880225" cy="1377950"/>
        </p:xfrm>
        <a:graphic>
          <a:graphicData uri="http://schemas.openxmlformats.org/presentationml/2006/ole">
            <p:oleObj spid="_x0000_s80898" name="Equation" r:id="rId3" imgW="3429000" imgH="685800" progId="Equation.DSMT4">
              <p:embed/>
            </p:oleObj>
          </a:graphicData>
        </a:graphic>
      </p:graphicFrame>
      <p:sp>
        <p:nvSpPr>
          <p:cNvPr id="9" name="下箭头 8"/>
          <p:cNvSpPr/>
          <p:nvPr/>
        </p:nvSpPr>
        <p:spPr>
          <a:xfrm>
            <a:off x="3714744" y="2143116"/>
            <a:ext cx="1643074" cy="785818"/>
          </a:xfrm>
          <a:prstGeom prst="down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Object 3"/>
          <p:cNvGraphicFramePr>
            <a:graphicFrameLocks noChangeAspect="1"/>
          </p:cNvGraphicFramePr>
          <p:nvPr/>
        </p:nvGraphicFramePr>
        <p:xfrm>
          <a:off x="1284288" y="3127375"/>
          <a:ext cx="6167437" cy="1122363"/>
        </p:xfrm>
        <a:graphic>
          <a:graphicData uri="http://schemas.openxmlformats.org/presentationml/2006/ole">
            <p:oleObj spid="_x0000_s80899" name="Equation" r:id="rId4" imgW="3073320" imgH="558720" progId="Equation.DSMT4">
              <p:embed/>
            </p:oleObj>
          </a:graphicData>
        </a:graphic>
      </p:graphicFrame>
      <p:sp>
        <p:nvSpPr>
          <p:cNvPr id="11" name="下箭头标注 10"/>
          <p:cNvSpPr/>
          <p:nvPr/>
        </p:nvSpPr>
        <p:spPr>
          <a:xfrm>
            <a:off x="2071670" y="3000372"/>
            <a:ext cx="3571900" cy="1857388"/>
          </a:xfrm>
          <a:prstGeom prst="downArrowCallou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Object 4"/>
          <p:cNvGraphicFramePr>
            <a:graphicFrameLocks noChangeAspect="1"/>
          </p:cNvGraphicFramePr>
          <p:nvPr/>
        </p:nvGraphicFramePr>
        <p:xfrm>
          <a:off x="2133600" y="5529242"/>
          <a:ext cx="4514597" cy="719158"/>
        </p:xfrm>
        <a:graphic>
          <a:graphicData uri="http://schemas.openxmlformats.org/presentationml/2006/ole">
            <p:oleObj spid="_x0000_s80900" name="Equation" r:id="rId5" imgW="1752480" imgH="279360" progId="Equation.DSMT4">
              <p:embed/>
            </p:oleObj>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3" descr="C:\Users\Liu\Desktop\Diamond.png"/>
          <p:cNvPicPr>
            <a:picLocks noChangeAspect="1" noChangeArrowheads="1"/>
          </p:cNvPicPr>
          <p:nvPr/>
        </p:nvPicPr>
        <p:blipFill>
          <a:blip r:embed="rId3" cstate="print"/>
          <a:srcRect/>
          <a:stretch>
            <a:fillRect/>
          </a:stretch>
        </p:blipFill>
        <p:spPr bwMode="auto">
          <a:xfrm>
            <a:off x="1905000" y="1299961"/>
            <a:ext cx="7239000" cy="5558039"/>
          </a:xfrm>
          <a:prstGeom prst="rect">
            <a:avLst/>
          </a:prstGeom>
          <a:noFill/>
        </p:spPr>
      </p:pic>
      <p:graphicFrame>
        <p:nvGraphicFramePr>
          <p:cNvPr id="56324" name="Object 4"/>
          <p:cNvGraphicFramePr>
            <a:graphicFrameLocks noChangeAspect="1"/>
          </p:cNvGraphicFramePr>
          <p:nvPr/>
        </p:nvGraphicFramePr>
        <p:xfrm>
          <a:off x="492125" y="3689350"/>
          <a:ext cx="4460875" cy="3168650"/>
        </p:xfrm>
        <a:graphic>
          <a:graphicData uri="http://schemas.openxmlformats.org/presentationml/2006/ole">
            <p:oleObj spid="_x0000_s56324" name="Equation" r:id="rId4" imgW="2197080" imgH="1562040" progId="Equation.DSMT4">
              <p:embed/>
            </p:oleObj>
          </a:graphicData>
        </a:graphic>
      </p:graphicFrame>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8" name="TextBox 7"/>
          <p:cNvSpPr txBox="1"/>
          <p:nvPr/>
        </p:nvSpPr>
        <p:spPr>
          <a:xfrm>
            <a:off x="714348" y="838200"/>
            <a:ext cx="7572396" cy="461665"/>
          </a:xfrm>
          <a:prstGeom prst="rect">
            <a:avLst/>
          </a:prstGeom>
          <a:noFill/>
        </p:spPr>
        <p:txBody>
          <a:bodyPr wrap="square" rtlCol="0">
            <a:spAutoFit/>
          </a:bodyPr>
          <a:lstStyle/>
          <a:p>
            <a:pPr marL="457200" indent="-457200"/>
            <a:r>
              <a:rPr lang="en-US" altLang="zh-CN" sz="2400" b="1" dirty="0" smtClean="0">
                <a:solidFill>
                  <a:srgbClr val="060606"/>
                </a:solidFill>
                <a:latin typeface="Times New Roman" pitchFamily="18" charset="0"/>
                <a:ea typeface="楷体" pitchFamily="49" charset="-122"/>
              </a:rPr>
              <a:t>3.  </a:t>
            </a:r>
            <a:r>
              <a:rPr lang="zh-CN" altLang="en-US" sz="2400" b="1" dirty="0" smtClean="0">
                <a:solidFill>
                  <a:srgbClr val="060606"/>
                </a:solidFill>
                <a:latin typeface="Times New Roman" pitchFamily="18" charset="0"/>
                <a:ea typeface="楷体" pitchFamily="49" charset="-122"/>
              </a:rPr>
              <a:t>金刚石晶体薛定谔方程：</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graphicFrame>
        <p:nvGraphicFramePr>
          <p:cNvPr id="8" name="Object 2"/>
          <p:cNvGraphicFramePr>
            <a:graphicFrameLocks noChangeAspect="1"/>
          </p:cNvGraphicFramePr>
          <p:nvPr/>
        </p:nvGraphicFramePr>
        <p:xfrm>
          <a:off x="1176326" y="1143000"/>
          <a:ext cx="6880225" cy="1377950"/>
        </p:xfrm>
        <a:graphic>
          <a:graphicData uri="http://schemas.openxmlformats.org/presentationml/2006/ole">
            <p:oleObj spid="_x0000_s81922" name="Equation" r:id="rId3" imgW="3429000" imgH="685800" progId="Equation.DSMT4">
              <p:embed/>
            </p:oleObj>
          </a:graphicData>
        </a:graphic>
      </p:graphicFrame>
      <p:graphicFrame>
        <p:nvGraphicFramePr>
          <p:cNvPr id="9" name="Object 3"/>
          <p:cNvGraphicFramePr>
            <a:graphicFrameLocks noChangeAspect="1"/>
          </p:cNvGraphicFramePr>
          <p:nvPr/>
        </p:nvGraphicFramePr>
        <p:xfrm>
          <a:off x="1981200" y="2667000"/>
          <a:ext cx="4514850" cy="719138"/>
        </p:xfrm>
        <a:graphic>
          <a:graphicData uri="http://schemas.openxmlformats.org/presentationml/2006/ole">
            <p:oleObj spid="_x0000_s81923" name="Equation" r:id="rId4" imgW="1752480" imgH="279360" progId="Equation.DSMT4">
              <p:embed/>
            </p:oleObj>
          </a:graphicData>
        </a:graphic>
      </p:graphicFrame>
      <p:sp>
        <p:nvSpPr>
          <p:cNvPr id="10" name="矩形 9"/>
          <p:cNvSpPr/>
          <p:nvPr/>
        </p:nvSpPr>
        <p:spPr>
          <a:xfrm>
            <a:off x="381000" y="3962400"/>
            <a:ext cx="8229600" cy="1938992"/>
          </a:xfrm>
          <a:prstGeom prst="rect">
            <a:avLst/>
          </a:prstGeom>
        </p:spPr>
        <p:txBody>
          <a:bodyPr wrap="square">
            <a:spAutoFit/>
          </a:bodyPr>
          <a:lstStyle/>
          <a:p>
            <a:pPr algn="just"/>
            <a:r>
              <a:rPr lang="en-US" altLang="zh-CN" sz="2000" b="1" dirty="0" err="1" smtClean="0">
                <a:solidFill>
                  <a:srgbClr val="060606"/>
                </a:solidFill>
                <a:latin typeface="Times New Roman" pitchFamily="18" charset="0"/>
                <a:ea typeface="楷体" pitchFamily="49" charset="-122"/>
                <a:sym typeface="Symbol"/>
              </a:rPr>
              <a:t>Hatree-Fock</a:t>
            </a:r>
            <a:r>
              <a:rPr lang="zh-CN" altLang="en-US" sz="2000" b="1" dirty="0" smtClean="0">
                <a:solidFill>
                  <a:srgbClr val="060606"/>
                </a:solidFill>
                <a:latin typeface="Times New Roman" pitchFamily="18" charset="0"/>
                <a:ea typeface="楷体" pitchFamily="49" charset="-122"/>
                <a:sym typeface="Symbol"/>
              </a:rPr>
              <a:t>近似使一个多电子薛定谔方程简化为单电子有效势方程。</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en-US" altLang="zh-CN" sz="2000" b="1" dirty="0" err="1" smtClean="0">
                <a:solidFill>
                  <a:srgbClr val="060606"/>
                </a:solidFill>
                <a:latin typeface="Times New Roman" pitchFamily="18" charset="0"/>
                <a:ea typeface="楷体" pitchFamily="49" charset="-122"/>
                <a:sym typeface="Symbol"/>
              </a:rPr>
              <a:t>Hatree-Fock</a:t>
            </a:r>
            <a:r>
              <a:rPr lang="zh-CN" altLang="en-US" sz="2000" b="1" dirty="0" smtClean="0">
                <a:solidFill>
                  <a:srgbClr val="060606"/>
                </a:solidFill>
                <a:latin typeface="Times New Roman" pitchFamily="18" charset="0"/>
                <a:ea typeface="楷体" pitchFamily="49" charset="-122"/>
                <a:sym typeface="Symbol"/>
              </a:rPr>
              <a:t>方程中包含了电子与电子的交换作用，但自旋反平行电子间的排斥作用没有考虑：在</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处已经占据了一个电子，那么在</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处电子密度就不再是</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而应该减去一点，或者在</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处加入一个带正电的关联空穴，即所谓的电子关联作用。</a:t>
            </a:r>
            <a:endParaRPr lang="en-US" altLang="zh-CN" sz="20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003280"/>
            <a:ext cx="7786742" cy="3170099"/>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波函数基组问题</a:t>
            </a:r>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根据布洛赫定理</a:t>
            </a:r>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电子的波函数                                                  </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布洛赫函数</a:t>
            </a:r>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晶格周期性函数</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2214546" y="1371600"/>
          <a:ext cx="5224462" cy="1020762"/>
        </p:xfrm>
        <a:graphic>
          <a:graphicData uri="http://schemas.openxmlformats.org/presentationml/2006/ole">
            <p:oleObj spid="_x0000_s82946" name="Equation" r:id="rId3" imgW="2603160" imgH="507960" progId="Equation.DSMT4">
              <p:embed/>
            </p:oleObj>
          </a:graphicData>
        </a:graphic>
      </p:graphicFrame>
      <p:graphicFrame>
        <p:nvGraphicFramePr>
          <p:cNvPr id="9" name="Object 3"/>
          <p:cNvGraphicFramePr>
            <a:graphicFrameLocks noChangeAspect="1"/>
          </p:cNvGraphicFramePr>
          <p:nvPr/>
        </p:nvGraphicFramePr>
        <p:xfrm>
          <a:off x="2643174" y="2438400"/>
          <a:ext cx="2857520" cy="517236"/>
        </p:xfrm>
        <a:graphic>
          <a:graphicData uri="http://schemas.openxmlformats.org/presentationml/2006/ole">
            <p:oleObj spid="_x0000_s82947" name="Equation" r:id="rId4" imgW="1333440" imgH="241200" progId="Equation.DSMT4">
              <p:embed/>
            </p:oleObj>
          </a:graphicData>
        </a:graphic>
      </p:graphicFrame>
      <p:graphicFrame>
        <p:nvGraphicFramePr>
          <p:cNvPr id="10" name="Object 4"/>
          <p:cNvGraphicFramePr>
            <a:graphicFrameLocks noChangeAspect="1"/>
          </p:cNvGraphicFramePr>
          <p:nvPr/>
        </p:nvGraphicFramePr>
        <p:xfrm>
          <a:off x="2749550" y="3048000"/>
          <a:ext cx="2203450" cy="517525"/>
        </p:xfrm>
        <a:graphic>
          <a:graphicData uri="http://schemas.openxmlformats.org/presentationml/2006/ole">
            <p:oleObj spid="_x0000_s82948" name="Equation" r:id="rId5" imgW="1028520" imgH="241200" progId="Equation.DSMT4">
              <p:embed/>
            </p:oleObj>
          </a:graphicData>
        </a:graphic>
      </p:graphicFrame>
      <p:graphicFrame>
        <p:nvGraphicFramePr>
          <p:cNvPr id="11" name="Object 5"/>
          <p:cNvGraphicFramePr>
            <a:graphicFrameLocks noChangeAspect="1"/>
          </p:cNvGraphicFramePr>
          <p:nvPr/>
        </p:nvGraphicFramePr>
        <p:xfrm>
          <a:off x="2832100" y="3700462"/>
          <a:ext cx="2120900" cy="490538"/>
        </p:xfrm>
        <a:graphic>
          <a:graphicData uri="http://schemas.openxmlformats.org/presentationml/2006/ole">
            <p:oleObj spid="_x0000_s82949" name="Equation" r:id="rId6" imgW="990360" imgH="228600" progId="Equation.DSMT4">
              <p:embed/>
            </p:oleObj>
          </a:graphicData>
        </a:graphic>
      </p:graphicFrame>
      <p:graphicFrame>
        <p:nvGraphicFramePr>
          <p:cNvPr id="12" name="Object 6"/>
          <p:cNvGraphicFramePr>
            <a:graphicFrameLocks noChangeAspect="1"/>
          </p:cNvGraphicFramePr>
          <p:nvPr/>
        </p:nvGraphicFramePr>
        <p:xfrm>
          <a:off x="2357422" y="4495800"/>
          <a:ext cx="3560763" cy="844550"/>
        </p:xfrm>
        <a:graphic>
          <a:graphicData uri="http://schemas.openxmlformats.org/presentationml/2006/ole">
            <p:oleObj spid="_x0000_s82950" name="Equation" r:id="rId7" imgW="1663560" imgH="393480" progId="Equation.DSMT4">
              <p:embed/>
            </p:oleObj>
          </a:graphicData>
        </a:graphic>
      </p:graphicFrame>
      <p:graphicFrame>
        <p:nvGraphicFramePr>
          <p:cNvPr id="13" name="Object 7"/>
          <p:cNvGraphicFramePr>
            <a:graphicFrameLocks noChangeAspect="1"/>
          </p:cNvGraphicFramePr>
          <p:nvPr/>
        </p:nvGraphicFramePr>
        <p:xfrm>
          <a:off x="2263775" y="5410200"/>
          <a:ext cx="3832225" cy="844550"/>
        </p:xfrm>
        <a:graphic>
          <a:graphicData uri="http://schemas.openxmlformats.org/presentationml/2006/ole">
            <p:oleObj spid="_x0000_s82951" name="Equation" r:id="rId8" imgW="1790640" imgH="393480" progId="Equation.DSMT4">
              <p:embed/>
            </p:oleObj>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graphicFrame>
        <p:nvGraphicFramePr>
          <p:cNvPr id="6" name="Object 2"/>
          <p:cNvGraphicFramePr>
            <a:graphicFrameLocks noChangeAspect="1"/>
          </p:cNvGraphicFramePr>
          <p:nvPr/>
        </p:nvGraphicFramePr>
        <p:xfrm>
          <a:off x="1752600" y="946150"/>
          <a:ext cx="5146675" cy="1020763"/>
        </p:xfrm>
        <a:graphic>
          <a:graphicData uri="http://schemas.openxmlformats.org/presentationml/2006/ole">
            <p:oleObj spid="_x0000_s83970" name="Equation" r:id="rId3" imgW="2565360" imgH="507960" progId="Equation.DSMT4">
              <p:embed/>
            </p:oleObj>
          </a:graphicData>
        </a:graphic>
      </p:graphicFrame>
      <p:sp>
        <p:nvSpPr>
          <p:cNvPr id="8" name="TextBox 7"/>
          <p:cNvSpPr txBox="1"/>
          <p:nvPr/>
        </p:nvSpPr>
        <p:spPr>
          <a:xfrm>
            <a:off x="976258" y="2388275"/>
            <a:ext cx="7786742" cy="2123658"/>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引入一组奇函数</a:t>
            </a:r>
            <a:r>
              <a:rPr lang="en-US" altLang="zh-CN" sz="2000" b="1" dirty="0" smtClean="0">
                <a:solidFill>
                  <a:srgbClr val="060606"/>
                </a:solidFill>
                <a:latin typeface="Times New Roman" pitchFamily="18" charset="0"/>
                <a:ea typeface="楷体" pitchFamily="49" charset="-122"/>
                <a:sym typeface="Symbol"/>
              </a:rPr>
              <a:t>{</a:t>
            </a:r>
            <a:r>
              <a:rPr lang="en-US" altLang="zh-CN" sz="2000" b="1" baseline="-25000" dirty="0" err="1" smtClean="0">
                <a:solidFill>
                  <a:srgbClr val="060606"/>
                </a:solidFill>
                <a:latin typeface="Times New Roman" pitchFamily="18" charset="0"/>
                <a:ea typeface="楷体" pitchFamily="49" charset="-122"/>
                <a:sym typeface="Symbol"/>
              </a:rPr>
              <a:t>i</a:t>
            </a:r>
            <a:r>
              <a:rPr lang="en-US" altLang="zh-CN" sz="2000" b="1" dirty="0" smtClean="0">
                <a:solidFill>
                  <a:srgbClr val="060606"/>
                </a:solidFill>
                <a:latin typeface="Times New Roman" pitchFamily="18" charset="0"/>
                <a:ea typeface="楷体" pitchFamily="49" charset="-122"/>
                <a:sym typeface="Symbol"/>
              </a:rPr>
              <a:t>}</a:t>
            </a:r>
          </a:p>
          <a:p>
            <a:endParaRPr lang="en-US" altLang="zh-CN" dirty="0" smtClean="0"/>
          </a:p>
          <a:p>
            <a:endParaRPr lang="en-US" altLang="zh-CN" dirty="0" smtClean="0"/>
          </a:p>
          <a:p>
            <a:r>
              <a:rPr lang="zh-CN" altLang="en-US" sz="2000" b="1" dirty="0" smtClean="0">
                <a:solidFill>
                  <a:srgbClr val="060606"/>
                </a:solidFill>
                <a:latin typeface="Times New Roman" pitchFamily="18" charset="0"/>
                <a:ea typeface="楷体" pitchFamily="49" charset="-122"/>
                <a:sym typeface="Symbol"/>
              </a:rPr>
              <a:t>将</a:t>
            </a:r>
            <a:r>
              <a:rPr lang="en-US" altLang="zh-CN" sz="2000" b="1" baseline="-25000"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带入</a:t>
            </a:r>
            <a:r>
              <a:rPr lang="en-US" altLang="zh-CN" sz="2000" b="1" dirty="0" smtClean="0">
                <a:solidFill>
                  <a:srgbClr val="060606"/>
                </a:solidFill>
                <a:latin typeface="Times New Roman" pitchFamily="18" charset="0"/>
                <a:ea typeface="楷体" pitchFamily="49" charset="-122"/>
                <a:sym typeface="Symbol"/>
              </a:rPr>
              <a:t>H-F</a:t>
            </a:r>
            <a:r>
              <a:rPr lang="zh-CN" altLang="en-US" sz="2000" b="1" dirty="0" smtClean="0">
                <a:solidFill>
                  <a:srgbClr val="060606"/>
                </a:solidFill>
                <a:latin typeface="Times New Roman" pitchFamily="18" charset="0"/>
                <a:ea typeface="楷体" pitchFamily="49" charset="-122"/>
                <a:sym typeface="Symbol"/>
              </a:rPr>
              <a:t>方程，</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r>
              <a:rPr lang="zh-CN" altLang="en-US" sz="2000" b="1" dirty="0" smtClean="0">
                <a:solidFill>
                  <a:srgbClr val="060606"/>
                </a:solidFill>
                <a:latin typeface="Times New Roman" pitchFamily="18" charset="0"/>
                <a:ea typeface="楷体" pitchFamily="49" charset="-122"/>
                <a:sym typeface="Symbol"/>
              </a:rPr>
              <a:t>两边同乘</a:t>
            </a:r>
            <a:r>
              <a:rPr lang="en-US" altLang="zh-CN" sz="2000" b="1" dirty="0" smtClean="0">
                <a:solidFill>
                  <a:srgbClr val="060606"/>
                </a:solidFill>
                <a:latin typeface="Times New Roman" pitchFamily="18" charset="0"/>
                <a:ea typeface="楷体" pitchFamily="49" charset="-122"/>
                <a:sym typeface="Symbol"/>
              </a:rPr>
              <a:t></a:t>
            </a:r>
            <a:r>
              <a:rPr lang="en-US" altLang="zh-CN" sz="2000" b="1" baseline="-25000" dirty="0" err="1" smtClean="0">
                <a:solidFill>
                  <a:srgbClr val="060606"/>
                </a:solidFill>
                <a:latin typeface="Times New Roman" pitchFamily="18" charset="0"/>
                <a:ea typeface="楷体" pitchFamily="49" charset="-122"/>
                <a:sym typeface="Symbol"/>
              </a:rPr>
              <a:t>i</a:t>
            </a:r>
            <a:r>
              <a:rPr lang="zh-CN" altLang="en-US" sz="2000" b="1" dirty="0" smtClean="0">
                <a:solidFill>
                  <a:srgbClr val="060606"/>
                </a:solidFill>
                <a:latin typeface="Times New Roman" pitchFamily="18" charset="0"/>
                <a:ea typeface="楷体" pitchFamily="49" charset="-122"/>
                <a:sym typeface="Symbol"/>
              </a:rPr>
              <a:t>并对空间积分，可得到如下矩阵方程，</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9" name="Object 3"/>
          <p:cNvGraphicFramePr>
            <a:graphicFrameLocks noChangeAspect="1"/>
          </p:cNvGraphicFramePr>
          <p:nvPr/>
        </p:nvGraphicFramePr>
        <p:xfrm>
          <a:off x="3405150" y="2303453"/>
          <a:ext cx="1503362" cy="714375"/>
        </p:xfrm>
        <a:graphic>
          <a:graphicData uri="http://schemas.openxmlformats.org/presentationml/2006/ole">
            <p:oleObj spid="_x0000_s83971" name="Equation" r:id="rId4" imgW="749160" imgH="355320" progId="Equation.DSMT4">
              <p:embed/>
            </p:oleObj>
          </a:graphicData>
        </a:graphic>
      </p:graphicFrame>
      <p:graphicFrame>
        <p:nvGraphicFramePr>
          <p:cNvPr id="10" name="Object 4"/>
          <p:cNvGraphicFramePr>
            <a:graphicFrameLocks noChangeAspect="1"/>
          </p:cNvGraphicFramePr>
          <p:nvPr/>
        </p:nvGraphicFramePr>
        <p:xfrm>
          <a:off x="3262274" y="2946395"/>
          <a:ext cx="4203700" cy="892175"/>
        </p:xfrm>
        <a:graphic>
          <a:graphicData uri="http://schemas.openxmlformats.org/presentationml/2006/ole">
            <p:oleObj spid="_x0000_s83972" name="Equation" r:id="rId5" imgW="2095200" imgH="444240" progId="Equation.DSMT4">
              <p:embed/>
            </p:oleObj>
          </a:graphicData>
        </a:graphic>
      </p:graphicFrame>
      <p:graphicFrame>
        <p:nvGraphicFramePr>
          <p:cNvPr id="11" name="Object 5"/>
          <p:cNvGraphicFramePr>
            <a:graphicFrameLocks noChangeAspect="1"/>
          </p:cNvGraphicFramePr>
          <p:nvPr/>
        </p:nvGraphicFramePr>
        <p:xfrm>
          <a:off x="2819401" y="4446594"/>
          <a:ext cx="2438400" cy="687204"/>
        </p:xfrm>
        <a:graphic>
          <a:graphicData uri="http://schemas.openxmlformats.org/presentationml/2006/ole">
            <p:oleObj spid="_x0000_s83973" name="Equation" r:id="rId6" imgW="901440" imgH="253800" progId="Equation.DSMT4">
              <p:embed/>
            </p:oleObj>
          </a:graphicData>
        </a:graphic>
      </p:graphicFrame>
      <p:graphicFrame>
        <p:nvGraphicFramePr>
          <p:cNvPr id="12" name="Object 6"/>
          <p:cNvGraphicFramePr>
            <a:graphicFrameLocks noChangeAspect="1"/>
          </p:cNvGraphicFramePr>
          <p:nvPr/>
        </p:nvGraphicFramePr>
        <p:xfrm>
          <a:off x="1447800" y="5257800"/>
          <a:ext cx="2840037" cy="811213"/>
        </p:xfrm>
        <a:graphic>
          <a:graphicData uri="http://schemas.openxmlformats.org/presentationml/2006/ole">
            <p:oleObj spid="_x0000_s83974" name="Equation" r:id="rId7" imgW="977760" imgH="279360" progId="Equation.DSMT4">
              <p:embed/>
            </p:oleObj>
          </a:graphicData>
        </a:graphic>
      </p:graphicFrame>
      <p:graphicFrame>
        <p:nvGraphicFramePr>
          <p:cNvPr id="13" name="Object 7"/>
          <p:cNvGraphicFramePr>
            <a:graphicFrameLocks noChangeAspect="1"/>
          </p:cNvGraphicFramePr>
          <p:nvPr/>
        </p:nvGraphicFramePr>
        <p:xfrm>
          <a:off x="4572000" y="5257800"/>
          <a:ext cx="2212975" cy="811212"/>
        </p:xfrm>
        <a:graphic>
          <a:graphicData uri="http://schemas.openxmlformats.org/presentationml/2006/ole">
            <p:oleObj spid="_x0000_s83975" name="Equation" r:id="rId8" imgW="761760" imgH="279360" progId="Equation.DSMT4">
              <p:embed/>
            </p:oleObj>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917680"/>
            <a:ext cx="7786742" cy="3508653"/>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核心任务是求解多体系统的薛定谔方程</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sz="2000" b="1" dirty="0" smtClean="0">
                <a:solidFill>
                  <a:srgbClr val="060606"/>
                </a:solidFill>
                <a:latin typeface="Times New Roman" pitchFamily="18" charset="0"/>
                <a:ea typeface="楷体" pitchFamily="49" charset="-122"/>
                <a:sym typeface="Symbol"/>
              </a:rPr>
              <a:t>根据量子力学的基本假设，获得系统的电子波函数，也就把握了系统的所有的物理属性。</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2714612" y="2659090"/>
          <a:ext cx="2786081" cy="857256"/>
        </p:xfrm>
        <a:graphic>
          <a:graphicData uri="http://schemas.openxmlformats.org/presentationml/2006/ole">
            <p:oleObj spid="_x0000_s84994" name="Equation" r:id="rId3" imgW="660240" imgH="203040" progId="Equation.DSMT4">
              <p:embed/>
            </p:oleObj>
          </a:graphicData>
        </a:graphic>
      </p:graphicFrame>
      <p:sp>
        <p:nvSpPr>
          <p:cNvPr id="9" name="矩形标注 8"/>
          <p:cNvSpPr/>
          <p:nvPr/>
        </p:nvSpPr>
        <p:spPr>
          <a:xfrm flipV="1">
            <a:off x="4572000" y="3730660"/>
            <a:ext cx="2071702" cy="500066"/>
          </a:xfrm>
          <a:prstGeom prst="wedgeRectCallout">
            <a:avLst>
              <a:gd name="adj1" fmla="val -43814"/>
              <a:gd name="adj2" fmla="val 1408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929190" y="3802098"/>
            <a:ext cx="1475084" cy="400110"/>
          </a:xfrm>
          <a:prstGeom prst="rect">
            <a:avLst/>
          </a:prstGeom>
          <a:noFill/>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直接结果二</a:t>
            </a:r>
            <a:endParaRPr lang="zh-CN" altLang="en-US" sz="2000" b="1" dirty="0">
              <a:solidFill>
                <a:srgbClr val="060606"/>
              </a:solidFill>
              <a:latin typeface="Times New Roman" pitchFamily="18" charset="0"/>
              <a:ea typeface="楷体" pitchFamily="49" charset="-122"/>
              <a:sym typeface="Symbol"/>
            </a:endParaRPr>
          </a:p>
        </p:txBody>
      </p:sp>
      <p:sp>
        <p:nvSpPr>
          <p:cNvPr id="11" name="矩形标注 10"/>
          <p:cNvSpPr/>
          <p:nvPr/>
        </p:nvSpPr>
        <p:spPr>
          <a:xfrm flipH="1" flipV="1">
            <a:off x="1714480" y="3730660"/>
            <a:ext cx="1857388" cy="500066"/>
          </a:xfrm>
          <a:prstGeom prst="wedgeRectCallout">
            <a:avLst>
              <a:gd name="adj1" fmla="val -41257"/>
              <a:gd name="adj2" fmla="val 1218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857356" y="3802098"/>
            <a:ext cx="1475084" cy="400110"/>
          </a:xfrm>
          <a:prstGeom prst="rect">
            <a:avLst/>
          </a:prstGeom>
          <a:noFill/>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直接结果一</a:t>
            </a:r>
            <a:endParaRPr lang="zh-CN" altLang="en-US" sz="2000" b="1" dirty="0">
              <a:solidFill>
                <a:srgbClr val="060606"/>
              </a:solidFill>
              <a:latin typeface="Times New Roman" pitchFamily="18" charset="0"/>
              <a:ea typeface="楷体" pitchFamily="49" charset="-122"/>
              <a:sym typeface="Symbo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381000" y="1371600"/>
            <a:ext cx="7786742" cy="3477875"/>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借助电子波函数对系统的成键属性的分析</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p>
          <a:p>
            <a:endParaRPr lang="en-US" altLang="zh-CN" dirty="0" smtClean="0"/>
          </a:p>
          <a:p>
            <a:endParaRPr lang="en-US" altLang="zh-CN" dirty="0" smtClean="0"/>
          </a:p>
          <a:p>
            <a:r>
              <a:rPr lang="en-US" altLang="zh-CN" dirty="0" smtClean="0"/>
              <a:t>                      </a:t>
            </a:r>
            <a:r>
              <a:rPr lang="zh-CN" altLang="en-US" sz="2000" b="1" dirty="0" smtClean="0">
                <a:solidFill>
                  <a:srgbClr val="060606"/>
                </a:solidFill>
                <a:latin typeface="Times New Roman" pitchFamily="18" charset="0"/>
                <a:ea typeface="楷体" pitchFamily="49" charset="-122"/>
                <a:sym typeface="Symbol"/>
              </a:rPr>
              <a:t>电荷密度</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                    </a:t>
            </a:r>
            <a:r>
              <a:rPr lang="zh-CN" altLang="en-US" sz="2000" b="1" dirty="0" smtClean="0">
                <a:solidFill>
                  <a:srgbClr val="060606"/>
                </a:solidFill>
                <a:latin typeface="Times New Roman" pitchFamily="18" charset="0"/>
                <a:ea typeface="楷体" pitchFamily="49" charset="-122"/>
                <a:sym typeface="Symbol"/>
              </a:rPr>
              <a:t>电荷密度差</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914400" y="2865334"/>
          <a:ext cx="2643180" cy="777406"/>
        </p:xfrm>
        <a:graphic>
          <a:graphicData uri="http://schemas.openxmlformats.org/presentationml/2006/ole">
            <p:oleObj spid="_x0000_s86018" name="Equation" r:id="rId3" imgW="863280" imgH="253800" progId="Equation.DSMT4">
              <p:embed/>
            </p:oleObj>
          </a:graphicData>
        </a:graphic>
      </p:graphicFrame>
      <p:graphicFrame>
        <p:nvGraphicFramePr>
          <p:cNvPr id="9" name="Object 3"/>
          <p:cNvGraphicFramePr>
            <a:graphicFrameLocks noChangeAspect="1"/>
          </p:cNvGraphicFramePr>
          <p:nvPr/>
        </p:nvGraphicFramePr>
        <p:xfrm>
          <a:off x="214282" y="4937036"/>
          <a:ext cx="5946775" cy="1049338"/>
        </p:xfrm>
        <a:graphic>
          <a:graphicData uri="http://schemas.openxmlformats.org/presentationml/2006/ole">
            <p:oleObj spid="_x0000_s86019" name="Equation" r:id="rId4" imgW="1942920" imgH="342720" progId="Equation.DSMT4">
              <p:embed/>
            </p:oleObj>
          </a:graphicData>
        </a:graphic>
      </p:graphicFrame>
      <p:sp>
        <p:nvSpPr>
          <p:cNvPr id="10" name="TextBox 9"/>
          <p:cNvSpPr txBox="1"/>
          <p:nvPr/>
        </p:nvSpPr>
        <p:spPr>
          <a:xfrm>
            <a:off x="8437277" y="2079516"/>
            <a:ext cx="492443" cy="4397999"/>
          </a:xfrm>
          <a:prstGeom prst="rect">
            <a:avLst/>
          </a:prstGeom>
          <a:noFill/>
        </p:spPr>
        <p:txBody>
          <a:bodyPr vert="eaVert" wrap="none" rtlCol="0">
            <a:spAutoFit/>
          </a:bodyPr>
          <a:lstStyle/>
          <a:p>
            <a:r>
              <a:rPr lang="zh-CN" altLang="en-US" sz="2000" b="1" dirty="0" smtClean="0">
                <a:solidFill>
                  <a:srgbClr val="060606"/>
                </a:solidFill>
                <a:latin typeface="Times New Roman" pitchFamily="18" charset="0"/>
                <a:ea typeface="楷体" pitchFamily="49" charset="-122"/>
                <a:sym typeface="Symbol"/>
              </a:rPr>
              <a:t>宏观性质是由微观的成键机制所决定的</a:t>
            </a:r>
            <a:endParaRPr lang="zh-CN" altLang="en-US" sz="2000" b="1" dirty="0">
              <a:solidFill>
                <a:srgbClr val="060606"/>
              </a:solidFill>
              <a:latin typeface="Times New Roman" pitchFamily="18" charset="0"/>
              <a:ea typeface="楷体" pitchFamily="49" charset="-122"/>
              <a:sym typeface="Symbo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467683"/>
            <a:ext cx="7786742" cy="3785652"/>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系统能量的分析</a:t>
            </a:r>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en-US" altLang="zh-CN" sz="2000" b="1" dirty="0" smtClean="0">
                <a:solidFill>
                  <a:srgbClr val="060606"/>
                </a:solidFill>
                <a:latin typeface="Times New Roman" pitchFamily="18" charset="0"/>
                <a:ea typeface="楷体" pitchFamily="49" charset="-122"/>
                <a:sym typeface="Symbol"/>
              </a:rPr>
              <a:t>The bulk properties can be determined </a:t>
            </a:r>
          </a:p>
          <a:p>
            <a:r>
              <a:rPr lang="en-US" altLang="zh-CN" sz="2000" b="1" dirty="0" smtClean="0">
                <a:solidFill>
                  <a:srgbClr val="060606"/>
                </a:solidFill>
                <a:latin typeface="Times New Roman" pitchFamily="18" charset="0"/>
                <a:ea typeface="楷体" pitchFamily="49" charset="-122"/>
                <a:sym typeface="Symbol"/>
              </a:rPr>
              <a:t>using the </a:t>
            </a:r>
            <a:r>
              <a:rPr lang="en-US" altLang="zh-CN" sz="2000" b="1" dirty="0" err="1" smtClean="0">
                <a:solidFill>
                  <a:srgbClr val="060606"/>
                </a:solidFill>
                <a:latin typeface="Times New Roman" pitchFamily="18" charset="0"/>
                <a:ea typeface="楷体" pitchFamily="49" charset="-122"/>
                <a:sym typeface="Symbol"/>
              </a:rPr>
              <a:t>Murnaghan</a:t>
            </a:r>
            <a:r>
              <a:rPr lang="en-US" altLang="zh-CN" sz="2000" b="1" dirty="0" smtClean="0">
                <a:solidFill>
                  <a:srgbClr val="060606"/>
                </a:solidFill>
                <a:latin typeface="Times New Roman" pitchFamily="18" charset="0"/>
                <a:ea typeface="楷体" pitchFamily="49" charset="-122"/>
                <a:sym typeface="Symbol"/>
              </a:rPr>
              <a:t> equation of states:</a:t>
            </a: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en-US" altLang="zh-CN" sz="2000" b="1" dirty="0" smtClean="0">
                <a:solidFill>
                  <a:srgbClr val="060606"/>
                </a:solidFill>
                <a:latin typeface="Times New Roman" pitchFamily="18" charset="0"/>
                <a:ea typeface="楷体" pitchFamily="49" charset="-122"/>
                <a:sym typeface="Symbol"/>
              </a:rPr>
              <a:t>Vary the lattice parameter and calculate the total energy. Make a curve fit of the total energy values to the </a:t>
            </a:r>
            <a:r>
              <a:rPr lang="en-US" altLang="zh-CN" sz="2000" b="1" dirty="0" err="1" smtClean="0">
                <a:solidFill>
                  <a:srgbClr val="060606"/>
                </a:solidFill>
                <a:latin typeface="Times New Roman" pitchFamily="18" charset="0"/>
                <a:ea typeface="楷体" pitchFamily="49" charset="-122"/>
                <a:sym typeface="Symbol"/>
              </a:rPr>
              <a:t>Mumaghan</a:t>
            </a:r>
            <a:r>
              <a:rPr lang="en-US" altLang="zh-CN" sz="2000" b="1" dirty="0" smtClean="0">
                <a:solidFill>
                  <a:srgbClr val="060606"/>
                </a:solidFill>
                <a:latin typeface="Times New Roman" pitchFamily="18" charset="0"/>
                <a:ea typeface="楷体" pitchFamily="49" charset="-122"/>
                <a:sym typeface="Symbol"/>
              </a:rPr>
              <a:t> equation of state:</a:t>
            </a:r>
          </a:p>
        </p:txBody>
      </p:sp>
      <p:graphicFrame>
        <p:nvGraphicFramePr>
          <p:cNvPr id="8" name="Object 2"/>
          <p:cNvGraphicFramePr>
            <a:graphicFrameLocks noChangeAspect="1"/>
          </p:cNvGraphicFramePr>
          <p:nvPr/>
        </p:nvGraphicFramePr>
        <p:xfrm>
          <a:off x="838200" y="3048000"/>
          <a:ext cx="5713406" cy="1062359"/>
        </p:xfrm>
        <a:graphic>
          <a:graphicData uri="http://schemas.openxmlformats.org/presentationml/2006/ole">
            <p:oleObj spid="_x0000_s87042" name="Equation" r:id="rId3" imgW="2869920" imgH="533160" progId="Equation.DSMT4">
              <p:embed/>
            </p:oleObj>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065074"/>
            <a:ext cx="7786742" cy="707886"/>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石墨烯结构图、布里渊区图、能带图、态密度图、</a:t>
            </a:r>
            <a:endParaRPr lang="en-US" altLang="zh-CN" sz="2000" b="1" dirty="0" smtClean="0">
              <a:solidFill>
                <a:srgbClr val="060606"/>
              </a:solidFill>
              <a:latin typeface="Times New Roman" pitchFamily="18" charset="0"/>
              <a:ea typeface="楷体" pitchFamily="49" charset="-122"/>
              <a:sym typeface="Symbol"/>
            </a:endParaRPr>
          </a:p>
          <a:p>
            <a:pPr algn="just"/>
            <a:r>
              <a:rPr lang="en-US" altLang="zh-CN" sz="2000" b="1" dirty="0" smtClean="0">
                <a:solidFill>
                  <a:srgbClr val="060606"/>
                </a:solidFill>
                <a:latin typeface="Times New Roman" pitchFamily="18" charset="0"/>
                <a:ea typeface="楷体" pitchFamily="49" charset="-122"/>
                <a:sym typeface="Symbol"/>
              </a:rPr>
              <a:t>van Hove singularities</a:t>
            </a:r>
          </a:p>
        </p:txBody>
      </p:sp>
      <p:sp>
        <p:nvSpPr>
          <p:cNvPr id="134146" name="AutoShape 2" descr="http://img3.imgtn.bdimg.com/it/u=1466828785,1345746440&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4148" name="AutoShape 4" descr="http://img3.imgtn.bdimg.com/it/u=1466828785,1345746440&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34150" name="Picture 6" descr="https://ss3.bdstatic.com/70cFv8Sh_Q1YnxGkpoWK1HF6hhy/it/u=1466828785,1345746440&amp;fm=27&amp;gp=0.jpg"/>
          <p:cNvPicPr>
            <a:picLocks noChangeAspect="1" noChangeArrowheads="1"/>
          </p:cNvPicPr>
          <p:nvPr/>
        </p:nvPicPr>
        <p:blipFill>
          <a:blip r:embed="rId2" cstate="print"/>
          <a:srcRect/>
          <a:stretch>
            <a:fillRect/>
          </a:stretch>
        </p:blipFill>
        <p:spPr bwMode="auto">
          <a:xfrm>
            <a:off x="609600" y="1752600"/>
            <a:ext cx="3085543" cy="2520000"/>
          </a:xfrm>
          <a:prstGeom prst="rect">
            <a:avLst/>
          </a:prstGeom>
          <a:noFill/>
        </p:spPr>
      </p:pic>
      <p:pic>
        <p:nvPicPr>
          <p:cNvPr id="134152" name="Picture 8" descr="https://timgsa.baidu.com/timg?image&amp;quality=80&amp;size=b9999_10000&amp;sec=1513094913635&amp;di=c5660b4dda0a0d6e839bdd6336223cc2&amp;imgtype=0&amp;src=http%3A%2F%2Fwww.elecfans.com%2Fuploads%2Fbaidu%2F20150108%2F62961420647637.jpg"/>
          <p:cNvPicPr>
            <a:picLocks noChangeAspect="1" noChangeArrowheads="1"/>
          </p:cNvPicPr>
          <p:nvPr/>
        </p:nvPicPr>
        <p:blipFill>
          <a:blip r:embed="rId3" cstate="print"/>
          <a:srcRect/>
          <a:stretch>
            <a:fillRect/>
          </a:stretch>
        </p:blipFill>
        <p:spPr bwMode="auto">
          <a:xfrm>
            <a:off x="3886200" y="1752600"/>
            <a:ext cx="4707167" cy="2520000"/>
          </a:xfrm>
          <a:prstGeom prst="rect">
            <a:avLst/>
          </a:prstGeom>
          <a:noFill/>
        </p:spPr>
      </p:pic>
      <p:pic>
        <p:nvPicPr>
          <p:cNvPr id="134154" name="Picture 10" descr="https://ss2.bdstatic.com/70cFvnSh_Q1YnxGkpoWK1HF6hhy/it/u=3514843474,3011746664&amp;fm=27&amp;gp=0.jpg"/>
          <p:cNvPicPr>
            <a:picLocks noChangeAspect="1" noChangeArrowheads="1"/>
          </p:cNvPicPr>
          <p:nvPr/>
        </p:nvPicPr>
        <p:blipFill>
          <a:blip r:embed="rId4" cstate="print"/>
          <a:srcRect/>
          <a:stretch>
            <a:fillRect/>
          </a:stretch>
        </p:blipFill>
        <p:spPr bwMode="auto">
          <a:xfrm>
            <a:off x="2057400" y="4333874"/>
            <a:ext cx="4762500" cy="2524126"/>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915413"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5.2 </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近似</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533400" y="914400"/>
            <a:ext cx="2891894" cy="400110"/>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能带类型与发光效率：</a:t>
            </a:r>
            <a:endParaRPr lang="en-US" altLang="zh-CN" sz="2000" b="1" dirty="0" smtClean="0">
              <a:solidFill>
                <a:srgbClr val="060606"/>
              </a:solidFill>
              <a:latin typeface="Times New Roman" pitchFamily="18" charset="0"/>
              <a:ea typeface="楷体" pitchFamily="49" charset="-122"/>
              <a:sym typeface="Symbol"/>
            </a:endParaRPr>
          </a:p>
        </p:txBody>
      </p:sp>
      <p:pic>
        <p:nvPicPr>
          <p:cNvPr id="8" name="Picture 2" descr="https://gss1.bdstatic.com/-vo3dSag_xI4khGkpoWK1HF6hhy/baike/c0%3Dbaike92%2C5%2C5%2C92%2C30/sign=ecf3aaf273ec54e755e1124cd851f035/7a899e510fb30f248f6bcbcfc095d143ac4b030c.jpg"/>
          <p:cNvPicPr>
            <a:picLocks noChangeAspect="1" noChangeArrowheads="1"/>
          </p:cNvPicPr>
          <p:nvPr/>
        </p:nvPicPr>
        <p:blipFill>
          <a:blip r:embed="rId2" cstate="print"/>
          <a:srcRect/>
          <a:stretch>
            <a:fillRect/>
          </a:stretch>
        </p:blipFill>
        <p:spPr bwMode="auto">
          <a:xfrm>
            <a:off x="275196" y="1371600"/>
            <a:ext cx="4786778" cy="4414833"/>
          </a:xfrm>
          <a:prstGeom prst="rect">
            <a:avLst/>
          </a:prstGeom>
          <a:noFill/>
        </p:spPr>
      </p:pic>
      <p:pic>
        <p:nvPicPr>
          <p:cNvPr id="9" name="Picture 4" descr="https://gss2.bdstatic.com/9fo3dSag_xI4khGkpoWK1HF6hhy/baike/c0%3Dbaike80%2C5%2C5%2C80%2C26/sign=79af8e0c7bf0f736ccf344536b3cd87c/342ac65c1038534329393f529013b07ecb8088cb.jpg"/>
          <p:cNvPicPr>
            <a:picLocks noChangeAspect="1" noChangeArrowheads="1"/>
          </p:cNvPicPr>
          <p:nvPr/>
        </p:nvPicPr>
        <p:blipFill>
          <a:blip r:embed="rId3" cstate="print"/>
          <a:srcRect/>
          <a:stretch>
            <a:fillRect/>
          </a:stretch>
        </p:blipFill>
        <p:spPr bwMode="auto">
          <a:xfrm>
            <a:off x="5204386" y="1981200"/>
            <a:ext cx="3711014" cy="3209918"/>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188184"/>
            <a:ext cx="7786742" cy="1631216"/>
          </a:xfrm>
          <a:prstGeom prst="rect">
            <a:avLst/>
          </a:prstGeom>
          <a:noFill/>
        </p:spPr>
        <p:txBody>
          <a:bodyPr wrap="square" rtlCol="0">
            <a:spAutoFit/>
          </a:bodyPr>
          <a:lstStyle/>
          <a:p>
            <a:pPr algn="just"/>
            <a:r>
              <a:rPr lang="en-US" altLang="zh-CN" sz="2000" b="1" dirty="0" err="1" smtClean="0">
                <a:solidFill>
                  <a:srgbClr val="060606"/>
                </a:solidFill>
                <a:latin typeface="Times New Roman" pitchFamily="18" charset="0"/>
                <a:ea typeface="楷体" pitchFamily="49" charset="-122"/>
                <a:sym typeface="Symbol"/>
              </a:rPr>
              <a:t>Hohenberg</a:t>
            </a:r>
            <a:r>
              <a:rPr lang="en-US" altLang="zh-CN" sz="2000" b="1" dirty="0" smtClean="0">
                <a:solidFill>
                  <a:srgbClr val="060606"/>
                </a:solidFill>
                <a:latin typeface="Times New Roman" pitchFamily="18" charset="0"/>
                <a:ea typeface="楷体" pitchFamily="49" charset="-122"/>
                <a:sym typeface="Symbol"/>
              </a:rPr>
              <a:t>, Kohn</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Sham</a:t>
            </a:r>
            <a:r>
              <a:rPr lang="zh-CN" altLang="en-US" sz="2000" b="1" dirty="0" smtClean="0">
                <a:solidFill>
                  <a:srgbClr val="060606"/>
                </a:solidFill>
                <a:latin typeface="Times New Roman" pitchFamily="18" charset="0"/>
                <a:ea typeface="楷体" pitchFamily="49" charset="-122"/>
                <a:sym typeface="Symbol"/>
              </a:rPr>
              <a:t>在</a:t>
            </a:r>
            <a:r>
              <a:rPr lang="en-US" altLang="zh-CN" sz="2000" b="1" dirty="0" smtClean="0">
                <a:solidFill>
                  <a:srgbClr val="060606"/>
                </a:solidFill>
                <a:latin typeface="Times New Roman" pitchFamily="18" charset="0"/>
                <a:ea typeface="楷体" pitchFamily="49" charset="-122"/>
                <a:sym typeface="Symbol"/>
              </a:rPr>
              <a:t>60</a:t>
            </a:r>
            <a:r>
              <a:rPr lang="zh-CN" altLang="en-US" sz="2000" b="1" dirty="0" smtClean="0">
                <a:solidFill>
                  <a:srgbClr val="060606"/>
                </a:solidFill>
                <a:latin typeface="Times New Roman" pitchFamily="18" charset="0"/>
                <a:ea typeface="楷体" pitchFamily="49" charset="-122"/>
                <a:sym typeface="Symbol"/>
              </a:rPr>
              <a:t>年代建立了密度泛函理论的基本思想。密度泛函理论奠定了将多电子问题转化为单电子方程的理论基础，给出了单电子有效势计算的可行方法。密度泛函理论在计算物理、计算化学、计算材料学领域取得巨大的成功。</a:t>
            </a:r>
            <a:r>
              <a:rPr lang="en-US" altLang="zh-CN" sz="2000" b="1" dirty="0" smtClean="0">
                <a:solidFill>
                  <a:srgbClr val="060606"/>
                </a:solidFill>
                <a:latin typeface="Times New Roman" pitchFamily="18" charset="0"/>
                <a:ea typeface="楷体" pitchFamily="49" charset="-122"/>
                <a:sym typeface="Symbol"/>
              </a:rPr>
              <a:t>1998</a:t>
            </a:r>
            <a:r>
              <a:rPr lang="zh-CN" altLang="en-US" sz="2000" b="1" dirty="0" smtClean="0">
                <a:solidFill>
                  <a:srgbClr val="060606"/>
                </a:solidFill>
                <a:latin typeface="Times New Roman" pitchFamily="18" charset="0"/>
                <a:ea typeface="楷体" pitchFamily="49" charset="-122"/>
                <a:sym typeface="Symbol"/>
              </a:rPr>
              <a:t>年，</a:t>
            </a:r>
            <a:r>
              <a:rPr lang="en-US" altLang="zh-CN" sz="2000" b="1" dirty="0" smtClean="0">
                <a:solidFill>
                  <a:srgbClr val="060606"/>
                </a:solidFill>
                <a:latin typeface="Times New Roman" pitchFamily="18" charset="0"/>
                <a:ea typeface="楷体" pitchFamily="49" charset="-122"/>
                <a:sym typeface="Symbol"/>
              </a:rPr>
              <a:t>W. Kohn</a:t>
            </a:r>
            <a:r>
              <a:rPr lang="zh-CN" altLang="en-US" sz="2000" b="1" dirty="0" smtClean="0">
                <a:solidFill>
                  <a:srgbClr val="060606"/>
                </a:solidFill>
                <a:latin typeface="Times New Roman" pitchFamily="18" charset="0"/>
                <a:ea typeface="楷体" pitchFamily="49" charset="-122"/>
                <a:sym typeface="Symbol"/>
              </a:rPr>
              <a:t>与分子轨道方法的奠基人</a:t>
            </a:r>
            <a:r>
              <a:rPr lang="en-US" altLang="zh-CN" sz="2000" b="1" dirty="0" err="1" smtClean="0">
                <a:solidFill>
                  <a:srgbClr val="060606"/>
                </a:solidFill>
                <a:latin typeface="Times New Roman" pitchFamily="18" charset="0"/>
                <a:ea typeface="楷体" pitchFamily="49" charset="-122"/>
                <a:sym typeface="Symbol"/>
              </a:rPr>
              <a:t>Pople</a:t>
            </a:r>
            <a:r>
              <a:rPr lang="zh-CN" altLang="en-US" sz="2000" b="1" dirty="0" smtClean="0">
                <a:solidFill>
                  <a:srgbClr val="060606"/>
                </a:solidFill>
                <a:latin typeface="Times New Roman" pitchFamily="18" charset="0"/>
                <a:ea typeface="楷体" pitchFamily="49" charset="-122"/>
                <a:sym typeface="Symbol"/>
              </a:rPr>
              <a:t>分享了诺贝尔化学奖。</a:t>
            </a:r>
            <a:endParaRPr lang="en-US" altLang="zh-CN" sz="2000" b="1" dirty="0" smtClean="0">
              <a:solidFill>
                <a:srgbClr val="060606"/>
              </a:solidFill>
              <a:latin typeface="Times New Roman" pitchFamily="18" charset="0"/>
              <a:ea typeface="楷体" pitchFamily="49" charset="-122"/>
              <a:sym typeface="Symbol"/>
            </a:endParaRPr>
          </a:p>
        </p:txBody>
      </p:sp>
      <p:pic>
        <p:nvPicPr>
          <p:cNvPr id="8" name="Picture 2" descr="瓦尔特·科恩"/>
          <p:cNvPicPr>
            <a:picLocks noChangeAspect="1" noChangeArrowheads="1"/>
          </p:cNvPicPr>
          <p:nvPr/>
        </p:nvPicPr>
        <p:blipFill>
          <a:blip r:embed="rId2" cstate="print"/>
          <a:srcRect/>
          <a:stretch>
            <a:fillRect/>
          </a:stretch>
        </p:blipFill>
        <p:spPr bwMode="auto">
          <a:xfrm>
            <a:off x="1241897" y="3231000"/>
            <a:ext cx="1798119" cy="2484000"/>
          </a:xfrm>
          <a:prstGeom prst="rect">
            <a:avLst/>
          </a:prstGeom>
          <a:noFill/>
        </p:spPr>
      </p:pic>
      <p:pic>
        <p:nvPicPr>
          <p:cNvPr id="9" name="Picture 4" descr="Lu Sham"/>
          <p:cNvPicPr>
            <a:picLocks noChangeAspect="1" noChangeArrowheads="1"/>
          </p:cNvPicPr>
          <p:nvPr/>
        </p:nvPicPr>
        <p:blipFill>
          <a:blip r:embed="rId3" cstate="print"/>
          <a:srcRect/>
          <a:stretch>
            <a:fillRect/>
          </a:stretch>
        </p:blipFill>
        <p:spPr bwMode="auto">
          <a:xfrm>
            <a:off x="3485078" y="3231000"/>
            <a:ext cx="1788480" cy="2484000"/>
          </a:xfrm>
          <a:prstGeom prst="rect">
            <a:avLst/>
          </a:prstGeom>
          <a:noFill/>
        </p:spPr>
      </p:pic>
      <p:pic>
        <p:nvPicPr>
          <p:cNvPr id="10" name="Picture 6" descr="John A. Pople"/>
          <p:cNvPicPr>
            <a:picLocks noChangeAspect="1" noChangeArrowheads="1"/>
          </p:cNvPicPr>
          <p:nvPr/>
        </p:nvPicPr>
        <p:blipFill>
          <a:blip r:embed="rId4" cstate="print"/>
          <a:srcRect/>
          <a:stretch>
            <a:fillRect/>
          </a:stretch>
        </p:blipFill>
        <p:spPr bwMode="auto">
          <a:xfrm>
            <a:off x="5694878" y="3231000"/>
            <a:ext cx="1772722" cy="2484000"/>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69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225527"/>
            <a:ext cx="7786742" cy="2862322"/>
          </a:xfrm>
          <a:prstGeom prst="rect">
            <a:avLst/>
          </a:prstGeom>
          <a:noFill/>
        </p:spPr>
        <p:txBody>
          <a:bodyPr wrap="square" rtlCol="0">
            <a:spAutoFit/>
          </a:bodyPr>
          <a:lstStyle/>
          <a:p>
            <a:pPr algn="just"/>
            <a:r>
              <a:rPr lang="en-US" altLang="zh-CN" sz="2000" b="1" dirty="0" smtClean="0">
                <a:solidFill>
                  <a:srgbClr val="060606"/>
                </a:solidFill>
                <a:latin typeface="Times New Roman" pitchFamily="18" charset="0"/>
                <a:ea typeface="楷体" pitchFamily="49" charset="-122"/>
                <a:sym typeface="Symbol"/>
              </a:rPr>
              <a:t>The </a:t>
            </a:r>
            <a:r>
              <a:rPr lang="en-US" altLang="zh-CN" sz="2000" b="1" dirty="0" err="1" smtClean="0">
                <a:solidFill>
                  <a:srgbClr val="060606"/>
                </a:solidFill>
                <a:latin typeface="Times New Roman" pitchFamily="18" charset="0"/>
                <a:ea typeface="楷体" pitchFamily="49" charset="-122"/>
                <a:sym typeface="Symbol"/>
              </a:rPr>
              <a:t>Hohenberg</a:t>
            </a:r>
            <a:r>
              <a:rPr lang="en-US" altLang="zh-CN" sz="2000" b="1" dirty="0" smtClean="0">
                <a:solidFill>
                  <a:srgbClr val="060606"/>
                </a:solidFill>
                <a:latin typeface="Times New Roman" pitchFamily="18" charset="0"/>
                <a:ea typeface="楷体" pitchFamily="49" charset="-122"/>
                <a:sym typeface="Symbol"/>
              </a:rPr>
              <a:t>-Kohn theorems (1965)</a:t>
            </a:r>
          </a:p>
          <a:p>
            <a:pPr algn="just"/>
            <a:r>
              <a:rPr lang="zh-CN" altLang="en-US" sz="2000" b="1" dirty="0" smtClean="0">
                <a:solidFill>
                  <a:srgbClr val="060606"/>
                </a:solidFill>
                <a:latin typeface="Times New Roman" pitchFamily="18" charset="0"/>
                <a:ea typeface="楷体" pitchFamily="49" charset="-122"/>
                <a:sym typeface="Symbol"/>
              </a:rPr>
              <a:t>密度泛函理论的基本思想：原子、分子和固体的基态物理性质可以用粒子密度函数来描述，源自</a:t>
            </a:r>
            <a:r>
              <a:rPr lang="en-US" altLang="zh-CN" sz="2000" b="1" dirty="0" smtClean="0">
                <a:solidFill>
                  <a:srgbClr val="060606"/>
                </a:solidFill>
                <a:latin typeface="Times New Roman" pitchFamily="18" charset="0"/>
                <a:ea typeface="楷体" pitchFamily="49" charset="-122"/>
                <a:sym typeface="Symbol"/>
              </a:rPr>
              <a:t>H. Thomas</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E. Fermi1927</a:t>
            </a:r>
            <a:r>
              <a:rPr lang="zh-CN" altLang="en-US" sz="2000" b="1" dirty="0" smtClean="0">
                <a:solidFill>
                  <a:srgbClr val="060606"/>
                </a:solidFill>
                <a:latin typeface="Times New Roman" pitchFamily="18" charset="0"/>
                <a:ea typeface="楷体" pitchFamily="49" charset="-122"/>
                <a:sym typeface="Symbol"/>
              </a:rPr>
              <a:t>年的工作。其理论基础是建立在</a:t>
            </a:r>
            <a:r>
              <a:rPr lang="en-US" altLang="zh-CN" sz="2000" b="1" dirty="0" smtClean="0">
                <a:solidFill>
                  <a:srgbClr val="060606"/>
                </a:solidFill>
                <a:latin typeface="Times New Roman" pitchFamily="18" charset="0"/>
                <a:ea typeface="楷体" pitchFamily="49" charset="-122"/>
                <a:sym typeface="Symbol"/>
              </a:rPr>
              <a:t>1964</a:t>
            </a:r>
            <a:r>
              <a:rPr lang="zh-CN" altLang="en-US" sz="2000" b="1" dirty="0" smtClean="0">
                <a:solidFill>
                  <a:srgbClr val="060606"/>
                </a:solidFill>
                <a:latin typeface="Times New Roman" pitchFamily="18" charset="0"/>
                <a:ea typeface="楷体" pitchFamily="49" charset="-122"/>
                <a:sym typeface="Symbol"/>
              </a:rPr>
              <a:t>年和</a:t>
            </a:r>
            <a:r>
              <a:rPr lang="en-US" altLang="zh-CN" sz="2000" b="1" dirty="0" smtClean="0">
                <a:solidFill>
                  <a:srgbClr val="060606"/>
                </a:solidFill>
                <a:latin typeface="Times New Roman" pitchFamily="18" charset="0"/>
                <a:ea typeface="楷体" pitchFamily="49" charset="-122"/>
                <a:sym typeface="Symbol"/>
              </a:rPr>
              <a:t>1965</a:t>
            </a:r>
            <a:r>
              <a:rPr lang="zh-CN" altLang="en-US" sz="2000" b="1" dirty="0" smtClean="0">
                <a:solidFill>
                  <a:srgbClr val="060606"/>
                </a:solidFill>
                <a:latin typeface="Times New Roman" pitchFamily="18" charset="0"/>
                <a:ea typeface="楷体" pitchFamily="49" charset="-122"/>
                <a:sym typeface="Symbol"/>
              </a:rPr>
              <a:t>年</a:t>
            </a:r>
            <a:r>
              <a:rPr lang="en-US" altLang="zh-CN" sz="2000" b="1" dirty="0" err="1" smtClean="0">
                <a:solidFill>
                  <a:srgbClr val="060606"/>
                </a:solidFill>
                <a:latin typeface="Times New Roman" pitchFamily="18" charset="0"/>
                <a:ea typeface="楷体" pitchFamily="49" charset="-122"/>
                <a:sym typeface="Symbol"/>
              </a:rPr>
              <a:t>P.Hohenberg</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W. Kohn</a:t>
            </a:r>
            <a:r>
              <a:rPr lang="zh-CN" altLang="en-US" sz="2000" b="1" dirty="0" smtClean="0">
                <a:solidFill>
                  <a:srgbClr val="060606"/>
                </a:solidFill>
                <a:latin typeface="Times New Roman" pitchFamily="18" charset="0"/>
                <a:ea typeface="楷体" pitchFamily="49" charset="-122"/>
                <a:sym typeface="Symbol"/>
              </a:rPr>
              <a:t>及</a:t>
            </a:r>
            <a:r>
              <a:rPr lang="en-US" altLang="zh-CN" sz="2000" b="1" dirty="0" smtClean="0">
                <a:solidFill>
                  <a:srgbClr val="060606"/>
                </a:solidFill>
                <a:latin typeface="Times New Roman" pitchFamily="18" charset="0"/>
                <a:ea typeface="楷体" pitchFamily="49" charset="-122"/>
                <a:sym typeface="Symbol"/>
              </a:rPr>
              <a:t>Sham</a:t>
            </a:r>
            <a:r>
              <a:rPr lang="zh-CN" altLang="en-US" sz="2000" b="1" dirty="0" smtClean="0">
                <a:solidFill>
                  <a:srgbClr val="060606"/>
                </a:solidFill>
                <a:latin typeface="Times New Roman" pitchFamily="18" charset="0"/>
                <a:ea typeface="楷体" pitchFamily="49" charset="-122"/>
                <a:sym typeface="Symbol"/>
              </a:rPr>
              <a:t>的关于非均匀电子气理论基础上的工作它可归结为两个基本定理：</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定理一：一个多电子系统的基态电子密度</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唯一地对应外势</a:t>
            </a:r>
            <a:r>
              <a:rPr lang="en-US" altLang="zh-CN" sz="2000" b="1" dirty="0" smtClean="0">
                <a:solidFill>
                  <a:srgbClr val="060606"/>
                </a:solidFill>
                <a:latin typeface="Times New Roman" pitchFamily="18" charset="0"/>
                <a:ea typeface="楷体" pitchFamily="49" charset="-122"/>
                <a:sym typeface="Symbol"/>
              </a:rPr>
              <a:t>V</a:t>
            </a:r>
            <a:r>
              <a:rPr lang="zh-CN" altLang="en-US" sz="2000" b="1" dirty="0" smtClean="0">
                <a:solidFill>
                  <a:srgbClr val="060606"/>
                </a:solidFill>
                <a:latin typeface="Times New Roman" pitchFamily="18" charset="0"/>
                <a:ea typeface="楷体" pitchFamily="49" charset="-122"/>
                <a:sym typeface="Symbol"/>
              </a:rPr>
              <a:t>，而此系统的任何观察两</a:t>
            </a:r>
            <a:r>
              <a:rPr lang="en-US" altLang="zh-CN" sz="2000" b="1" dirty="0" smtClean="0">
                <a:solidFill>
                  <a:srgbClr val="060606"/>
                </a:solidFill>
                <a:latin typeface="Times New Roman" pitchFamily="18" charset="0"/>
                <a:ea typeface="楷体" pitchFamily="49" charset="-122"/>
                <a:sym typeface="Symbol"/>
              </a:rPr>
              <a:t>O</a:t>
            </a:r>
            <a:r>
              <a:rPr lang="zh-CN" altLang="en-US" sz="2000" b="1" dirty="0" smtClean="0">
                <a:solidFill>
                  <a:srgbClr val="060606"/>
                </a:solidFill>
                <a:latin typeface="Times New Roman" pitchFamily="18" charset="0"/>
                <a:ea typeface="楷体" pitchFamily="49" charset="-122"/>
                <a:sym typeface="Symbol"/>
              </a:rPr>
              <a:t>，其基态的期望值仅是基态密度函数的唯一泛函：</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1"/>
          <p:cNvGraphicFramePr>
            <a:graphicFrameLocks noChangeAspect="1"/>
          </p:cNvGraphicFramePr>
          <p:nvPr/>
        </p:nvGraphicFramePr>
        <p:xfrm>
          <a:off x="1981200" y="4267200"/>
          <a:ext cx="4341141" cy="1317625"/>
        </p:xfrm>
        <a:graphic>
          <a:graphicData uri="http://schemas.openxmlformats.org/presentationml/2006/ole">
            <p:oleObj spid="_x0000_s88066" name="Equation" r:id="rId3" imgW="1676160" imgH="507960" progId="Equation.DSMT4">
              <p:embed/>
            </p:oleObj>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矩形 5"/>
          <p:cNvSpPr/>
          <p:nvPr/>
        </p:nvSpPr>
        <p:spPr>
          <a:xfrm>
            <a:off x="304800" y="914400"/>
            <a:ext cx="7848600" cy="1938992"/>
          </a:xfrm>
          <a:prstGeom prst="rect">
            <a:avLst/>
          </a:prstGeom>
        </p:spPr>
        <p:txBody>
          <a:bodyPr wrap="square">
            <a:spAutoFit/>
          </a:bodyPr>
          <a:lstStyle/>
          <a:p>
            <a:pPr algn="just"/>
            <a:r>
              <a:rPr lang="zh-CN" altLang="en-US" sz="2400" b="1" dirty="0" smtClean="0">
                <a:solidFill>
                  <a:srgbClr val="060606"/>
                </a:solidFill>
                <a:latin typeface="Times New Roman" pitchFamily="18" charset="0"/>
                <a:ea typeface="楷体" pitchFamily="49" charset="-122"/>
              </a:rPr>
              <a:t>利用成熟的物理理论针对复杂的真实系统的性质进行预测</a:t>
            </a:r>
            <a:endParaRPr lang="en-US" altLang="zh-CN" sz="2400" b="1" dirty="0" smtClean="0">
              <a:solidFill>
                <a:srgbClr val="060606"/>
              </a:solidFill>
              <a:latin typeface="Times New Roman" pitchFamily="18" charset="0"/>
              <a:ea typeface="楷体" pitchFamily="49" charset="-122"/>
            </a:endParaRPr>
          </a:p>
          <a:p>
            <a:pPr marL="457200" indent="-457200" algn="just">
              <a:buAutoNum type="arabicPeriod"/>
            </a:pPr>
            <a:r>
              <a:rPr lang="en-US" altLang="zh-CN" sz="2400" b="1" dirty="0" smtClean="0">
                <a:solidFill>
                  <a:srgbClr val="060606"/>
                </a:solidFill>
                <a:latin typeface="Times New Roman" pitchFamily="18" charset="0"/>
                <a:ea typeface="楷体" pitchFamily="49" charset="-122"/>
              </a:rPr>
              <a:t>1928</a:t>
            </a:r>
            <a:r>
              <a:rPr lang="zh-CN" altLang="en-US" sz="2400" b="1" dirty="0" smtClean="0">
                <a:solidFill>
                  <a:srgbClr val="060606"/>
                </a:solidFill>
                <a:latin typeface="Times New Roman" pitchFamily="18" charset="0"/>
                <a:ea typeface="楷体" pitchFamily="49" charset="-122"/>
              </a:rPr>
              <a:t>年</a:t>
            </a:r>
            <a:r>
              <a:rPr lang="en-US" altLang="zh-CN" sz="2400" b="1" dirty="0" err="1" smtClean="0">
                <a:solidFill>
                  <a:srgbClr val="060606"/>
                </a:solidFill>
                <a:latin typeface="Times New Roman" pitchFamily="18" charset="0"/>
                <a:ea typeface="楷体" pitchFamily="49" charset="-122"/>
              </a:rPr>
              <a:t>Hatree</a:t>
            </a:r>
            <a:r>
              <a:rPr lang="zh-CN" altLang="en-US" sz="2400" b="1" dirty="0" smtClean="0">
                <a:solidFill>
                  <a:srgbClr val="060606"/>
                </a:solidFill>
                <a:latin typeface="Times New Roman" pitchFamily="18" charset="0"/>
                <a:ea typeface="楷体" pitchFamily="49" charset="-122"/>
              </a:rPr>
              <a:t>方法</a:t>
            </a:r>
            <a:endParaRPr lang="en-US" altLang="zh-CN" sz="2400" b="1" dirty="0" smtClean="0">
              <a:solidFill>
                <a:srgbClr val="060606"/>
              </a:solidFill>
              <a:latin typeface="Times New Roman" pitchFamily="18" charset="0"/>
              <a:ea typeface="楷体" pitchFamily="49" charset="-122"/>
            </a:endParaRPr>
          </a:p>
          <a:p>
            <a:pPr marL="457200" indent="-457200" algn="just">
              <a:buAutoNum type="arabicPeriod"/>
            </a:pP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方法</a:t>
            </a:r>
            <a:endParaRPr lang="en-US" altLang="zh-CN" sz="2400" b="1" dirty="0" smtClean="0">
              <a:solidFill>
                <a:srgbClr val="060606"/>
              </a:solidFill>
              <a:latin typeface="Times New Roman" pitchFamily="18" charset="0"/>
              <a:ea typeface="楷体" pitchFamily="49" charset="-122"/>
            </a:endParaRPr>
          </a:p>
          <a:p>
            <a:pPr marL="457200" indent="-457200" algn="just">
              <a:buAutoNum type="arabicPeriod"/>
            </a:pPr>
            <a:r>
              <a:rPr lang="zh-CN" altLang="en-US" sz="2400" b="1" dirty="0" smtClean="0">
                <a:solidFill>
                  <a:srgbClr val="060606"/>
                </a:solidFill>
                <a:latin typeface="Times New Roman" pitchFamily="18" charset="0"/>
                <a:ea typeface="楷体" pitchFamily="49" charset="-122"/>
              </a:rPr>
              <a:t>后</a:t>
            </a:r>
            <a:r>
              <a:rPr lang="en-US" altLang="zh-CN" sz="2400" b="1" dirty="0" err="1" smtClean="0">
                <a:solidFill>
                  <a:srgbClr val="060606"/>
                </a:solidFill>
                <a:latin typeface="Times New Roman" pitchFamily="18" charset="0"/>
                <a:ea typeface="楷体" pitchFamily="49" charset="-122"/>
              </a:rPr>
              <a:t>Hatree-Fock</a:t>
            </a:r>
            <a:r>
              <a:rPr lang="zh-CN" altLang="en-US" sz="2400" b="1" dirty="0" smtClean="0">
                <a:solidFill>
                  <a:srgbClr val="060606"/>
                </a:solidFill>
                <a:latin typeface="Times New Roman" pitchFamily="18" charset="0"/>
                <a:ea typeface="楷体" pitchFamily="49" charset="-122"/>
              </a:rPr>
              <a:t>方法</a:t>
            </a:r>
            <a:endParaRPr lang="en-US" altLang="zh-CN" sz="2400" b="1" dirty="0" smtClean="0">
              <a:solidFill>
                <a:srgbClr val="060606"/>
              </a:solidFill>
              <a:latin typeface="Times New Roman" pitchFamily="18" charset="0"/>
              <a:ea typeface="楷体" pitchFamily="49" charset="-122"/>
            </a:endParaRPr>
          </a:p>
          <a:p>
            <a:pPr marL="457200" indent="-457200" algn="just"/>
            <a:r>
              <a:rPr lang="zh-CN" altLang="en-US" sz="2400" b="1" dirty="0" smtClean="0">
                <a:solidFill>
                  <a:srgbClr val="060606"/>
                </a:solidFill>
                <a:latin typeface="Times New Roman" pitchFamily="18" charset="0"/>
                <a:ea typeface="楷体" pitchFamily="49" charset="-122"/>
              </a:rPr>
              <a:t>量子化学领域得到广泛的应用</a:t>
            </a:r>
            <a:endParaRPr lang="en-US" altLang="zh-CN" sz="2400" b="1" dirty="0" smtClean="0">
              <a:solidFill>
                <a:srgbClr val="060606"/>
              </a:solidFill>
              <a:latin typeface="Times New Roman" pitchFamily="18" charset="0"/>
              <a:ea typeface="楷体" pitchFamily="49" charset="-122"/>
            </a:endParaRPr>
          </a:p>
        </p:txBody>
      </p:sp>
      <p:sp>
        <p:nvSpPr>
          <p:cNvPr id="8" name="TextBox 7"/>
          <p:cNvSpPr txBox="1"/>
          <p:nvPr/>
        </p:nvSpPr>
        <p:spPr>
          <a:xfrm>
            <a:off x="4648200" y="1295400"/>
            <a:ext cx="4495800" cy="1569660"/>
          </a:xfrm>
          <a:prstGeom prst="rect">
            <a:avLst/>
          </a:prstGeom>
          <a:noFill/>
        </p:spPr>
        <p:txBody>
          <a:bodyPr wrap="square" rtlCol="0">
            <a:spAutoFit/>
          </a:bodyPr>
          <a:lstStyle/>
          <a:p>
            <a:pPr marL="457200" indent="-457200" algn="just">
              <a:buAutoNum type="arabicPeriod"/>
            </a:pPr>
            <a:r>
              <a:rPr lang="en-US" altLang="zh-CN" sz="2400" b="1" dirty="0" smtClean="0">
                <a:solidFill>
                  <a:srgbClr val="060606"/>
                </a:solidFill>
                <a:latin typeface="Times New Roman" pitchFamily="18" charset="0"/>
                <a:ea typeface="楷体" pitchFamily="49" charset="-122"/>
              </a:rPr>
              <a:t>1964</a:t>
            </a:r>
            <a:r>
              <a:rPr lang="zh-CN" altLang="en-US" sz="2400" b="1" dirty="0" smtClean="0">
                <a:solidFill>
                  <a:srgbClr val="060606"/>
                </a:solidFill>
                <a:latin typeface="Times New Roman" pitchFamily="18" charset="0"/>
                <a:ea typeface="楷体" pitchFamily="49" charset="-122"/>
              </a:rPr>
              <a:t>年</a:t>
            </a:r>
            <a:r>
              <a:rPr lang="en-US" altLang="zh-CN" sz="2400" b="1" dirty="0" err="1" smtClean="0">
                <a:solidFill>
                  <a:srgbClr val="060606"/>
                </a:solidFill>
                <a:latin typeface="Times New Roman" pitchFamily="18" charset="0"/>
                <a:ea typeface="楷体" pitchFamily="49" charset="-122"/>
              </a:rPr>
              <a:t>Hohenberg</a:t>
            </a:r>
            <a:r>
              <a:rPr lang="en-US" altLang="zh-CN" sz="2400" b="1" dirty="0" smtClean="0">
                <a:solidFill>
                  <a:srgbClr val="060606"/>
                </a:solidFill>
                <a:latin typeface="Times New Roman" pitchFamily="18" charset="0"/>
                <a:ea typeface="楷体" pitchFamily="49" charset="-122"/>
              </a:rPr>
              <a:t>-Kohn</a:t>
            </a:r>
            <a:r>
              <a:rPr lang="zh-CN" altLang="en-US" sz="2400" b="1" dirty="0" smtClean="0">
                <a:solidFill>
                  <a:srgbClr val="060606"/>
                </a:solidFill>
                <a:latin typeface="Times New Roman" pitchFamily="18" charset="0"/>
                <a:ea typeface="楷体" pitchFamily="49" charset="-122"/>
              </a:rPr>
              <a:t>定理</a:t>
            </a:r>
            <a:endParaRPr lang="en-US" altLang="zh-CN" sz="2400" b="1" dirty="0" smtClean="0">
              <a:solidFill>
                <a:srgbClr val="060606"/>
              </a:solidFill>
              <a:latin typeface="Times New Roman" pitchFamily="18" charset="0"/>
              <a:ea typeface="楷体" pitchFamily="49" charset="-122"/>
            </a:endParaRPr>
          </a:p>
          <a:p>
            <a:pPr marL="457200" indent="-457200" algn="just">
              <a:buAutoNum type="arabicPeriod"/>
            </a:pPr>
            <a:r>
              <a:rPr lang="en-US" altLang="zh-CN" sz="2400" b="1" dirty="0" smtClean="0">
                <a:solidFill>
                  <a:srgbClr val="060606"/>
                </a:solidFill>
                <a:latin typeface="Times New Roman" pitchFamily="18" charset="0"/>
                <a:ea typeface="楷体" pitchFamily="49" charset="-122"/>
              </a:rPr>
              <a:t>1965</a:t>
            </a:r>
            <a:r>
              <a:rPr lang="zh-CN" altLang="en-US" sz="2400" b="1" dirty="0" smtClean="0">
                <a:solidFill>
                  <a:srgbClr val="060606"/>
                </a:solidFill>
                <a:latin typeface="Times New Roman" pitchFamily="18" charset="0"/>
                <a:ea typeface="楷体" pitchFamily="49" charset="-122"/>
              </a:rPr>
              <a:t>年</a:t>
            </a:r>
            <a:r>
              <a:rPr lang="en-US" altLang="zh-CN" sz="2400" b="1" dirty="0" smtClean="0">
                <a:solidFill>
                  <a:srgbClr val="060606"/>
                </a:solidFill>
                <a:latin typeface="Times New Roman" pitchFamily="18" charset="0"/>
                <a:ea typeface="楷体" pitchFamily="49" charset="-122"/>
              </a:rPr>
              <a:t>Kohn-Sham</a:t>
            </a:r>
            <a:r>
              <a:rPr lang="zh-CN" altLang="en-US" sz="2400" b="1" dirty="0" smtClean="0">
                <a:solidFill>
                  <a:srgbClr val="060606"/>
                </a:solidFill>
                <a:latin typeface="Times New Roman" pitchFamily="18" charset="0"/>
                <a:ea typeface="楷体" pitchFamily="49" charset="-122"/>
              </a:rPr>
              <a:t>方程</a:t>
            </a:r>
            <a:endParaRPr lang="en-US" altLang="zh-CN" sz="2400" b="1" dirty="0" smtClean="0">
              <a:solidFill>
                <a:srgbClr val="060606"/>
              </a:solidFill>
              <a:latin typeface="Times New Roman" pitchFamily="18" charset="0"/>
              <a:ea typeface="楷体" pitchFamily="49" charset="-122"/>
            </a:endParaRPr>
          </a:p>
          <a:p>
            <a:pPr marL="457200" indent="-457200" algn="just"/>
            <a:r>
              <a:rPr lang="zh-CN" altLang="en-US" sz="2400" b="1" dirty="0" smtClean="0">
                <a:solidFill>
                  <a:srgbClr val="060606"/>
                </a:solidFill>
                <a:latin typeface="Times New Roman" pitchFamily="18" charset="0"/>
                <a:ea typeface="楷体" pitchFamily="49" charset="-122"/>
              </a:rPr>
              <a:t>密度泛函理论</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第一性原理方法的理论基础</a:t>
            </a:r>
            <a:endParaRPr lang="en-US" altLang="zh-CN" sz="2400" b="1" dirty="0" smtClean="0">
              <a:solidFill>
                <a:srgbClr val="060606"/>
              </a:solidFill>
              <a:latin typeface="Times New Roman" pitchFamily="18" charset="0"/>
              <a:ea typeface="楷体" pitchFamily="49" charset="-122"/>
            </a:endParaRPr>
          </a:p>
        </p:txBody>
      </p:sp>
      <p:pic>
        <p:nvPicPr>
          <p:cNvPr id="9" name="Picture 4" descr="C:\Users\Liu\Desktop\1.jpg"/>
          <p:cNvPicPr>
            <a:picLocks noChangeAspect="1" noChangeArrowheads="1"/>
          </p:cNvPicPr>
          <p:nvPr/>
        </p:nvPicPr>
        <p:blipFill>
          <a:blip r:embed="rId2" cstate="print"/>
          <a:srcRect/>
          <a:stretch>
            <a:fillRect/>
          </a:stretch>
        </p:blipFill>
        <p:spPr bwMode="auto">
          <a:xfrm>
            <a:off x="1828800" y="3048000"/>
            <a:ext cx="3138407" cy="685800"/>
          </a:xfrm>
          <a:prstGeom prst="rect">
            <a:avLst/>
          </a:prstGeom>
          <a:noFill/>
        </p:spPr>
      </p:pic>
      <p:pic>
        <p:nvPicPr>
          <p:cNvPr id="10" name="Picture 5" descr="C:\Users\Liu\Desktop\2.jpg"/>
          <p:cNvPicPr>
            <a:picLocks noChangeAspect="1" noChangeArrowheads="1"/>
          </p:cNvPicPr>
          <p:nvPr/>
        </p:nvPicPr>
        <p:blipFill>
          <a:blip r:embed="rId3" cstate="print"/>
          <a:srcRect/>
          <a:stretch>
            <a:fillRect/>
          </a:stretch>
        </p:blipFill>
        <p:spPr bwMode="auto">
          <a:xfrm>
            <a:off x="1896184" y="3657601"/>
            <a:ext cx="4276016" cy="3200400"/>
          </a:xfrm>
          <a:prstGeom prst="rect">
            <a:avLst/>
          </a:prstGeom>
          <a:noFill/>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796902"/>
            <a:ext cx="7786742" cy="4801314"/>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定理一证明：</a:t>
            </a:r>
            <a:r>
              <a:rPr lang="en-US" altLang="zh-CN" sz="2000" b="1" dirty="0" smtClean="0">
                <a:solidFill>
                  <a:srgbClr val="060606"/>
                </a:solidFill>
                <a:latin typeface="Times New Roman" pitchFamily="18" charset="0"/>
                <a:ea typeface="楷体" pitchFamily="49" charset="-122"/>
                <a:sym typeface="Symbol"/>
              </a:rPr>
              <a:t>V(r)</a:t>
            </a:r>
            <a:r>
              <a:rPr lang="zh-CN" altLang="en-US" sz="2000" b="1" dirty="0" smtClean="0">
                <a:solidFill>
                  <a:srgbClr val="060606"/>
                </a:solidFill>
                <a:latin typeface="Times New Roman" pitchFamily="18" charset="0"/>
                <a:ea typeface="楷体" pitchFamily="49" charset="-122"/>
                <a:sym typeface="Symbol"/>
              </a:rPr>
              <a:t>是</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的唯一泛函</a:t>
            </a:r>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假设存在另一个</a:t>
            </a:r>
            <a:r>
              <a:rPr lang="en-US" altLang="zh-CN" sz="2000" b="1" dirty="0" smtClean="0">
                <a:solidFill>
                  <a:srgbClr val="060606"/>
                </a:solidFill>
                <a:latin typeface="Times New Roman" pitchFamily="18" charset="0"/>
                <a:ea typeface="楷体" pitchFamily="49" charset="-122"/>
                <a:sym typeface="Symbol"/>
              </a:rPr>
              <a:t>V’(r)</a:t>
            </a:r>
            <a:r>
              <a:rPr lang="zh-CN" altLang="en-US" sz="2000" b="1" dirty="0" smtClean="0">
                <a:solidFill>
                  <a:srgbClr val="060606"/>
                </a:solidFill>
                <a:latin typeface="Times New Roman" pitchFamily="18" charset="0"/>
                <a:ea typeface="楷体" pitchFamily="49" charset="-122"/>
                <a:sym typeface="Symbol"/>
              </a:rPr>
              <a:t>也具有同样的密度函数</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 </a:t>
            </a:r>
            <a:r>
              <a:rPr lang="en-US" altLang="zh-CN" sz="2000" b="1" dirty="0" smtClean="0">
                <a:solidFill>
                  <a:srgbClr val="060606"/>
                </a:solidFill>
                <a:latin typeface="Times New Roman" pitchFamily="18" charset="0"/>
                <a:ea typeface="楷体" pitchFamily="49" charset="-122"/>
                <a:sym typeface="Symbol"/>
              </a:rPr>
              <a:t>(r)</a:t>
            </a:r>
          </a:p>
          <a:p>
            <a:pPr algn="ctr"/>
            <a:r>
              <a:rPr lang="zh-CN" altLang="en-US" sz="2800" b="1" dirty="0" smtClean="0">
                <a:solidFill>
                  <a:srgbClr val="FF0000"/>
                </a:solidFill>
                <a:latin typeface="楷体" pitchFamily="49" charset="-122"/>
                <a:ea typeface="楷体" pitchFamily="49" charset="-122"/>
                <a:sym typeface="Symbol"/>
              </a:rPr>
              <a:t>我们来证明这是不可能的！</a:t>
            </a:r>
            <a:endParaRPr lang="en-US" altLang="zh-CN" sz="2800" b="1" dirty="0" smtClean="0">
              <a:solidFill>
                <a:srgbClr val="FF0000"/>
              </a:solidFill>
              <a:latin typeface="楷体" pitchFamily="49" charset="-122"/>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r>
              <a:rPr lang="zh-CN" altLang="en-US" sz="2000" b="1" dirty="0" smtClean="0">
                <a:solidFill>
                  <a:srgbClr val="060606"/>
                </a:solidFill>
                <a:latin typeface="Times New Roman" pitchFamily="18" charset="0"/>
                <a:ea typeface="楷体" pitchFamily="49" charset="-122"/>
                <a:sym typeface="Symbol"/>
              </a:rPr>
              <a:t>根据变分原理，对于真正的基态总有</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r>
              <a:rPr lang="zh-CN" altLang="en-US" sz="2000" b="1" dirty="0" smtClean="0">
                <a:solidFill>
                  <a:srgbClr val="060606"/>
                </a:solidFill>
                <a:latin typeface="Times New Roman" pitchFamily="18" charset="0"/>
                <a:ea typeface="楷体" pitchFamily="49" charset="-122"/>
                <a:sym typeface="Symbol"/>
              </a:rPr>
              <a:t>于是得到：</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777875" y="2057400"/>
          <a:ext cx="3489325" cy="962025"/>
        </p:xfrm>
        <a:graphic>
          <a:graphicData uri="http://schemas.openxmlformats.org/presentationml/2006/ole">
            <p:oleObj spid="_x0000_s89090" name="Equation" r:id="rId3" imgW="1752480" imgH="482400" progId="Equation.DSMT4">
              <p:embed/>
            </p:oleObj>
          </a:graphicData>
        </a:graphic>
      </p:graphicFrame>
      <p:graphicFrame>
        <p:nvGraphicFramePr>
          <p:cNvPr id="9" name="Object 3"/>
          <p:cNvGraphicFramePr>
            <a:graphicFrameLocks noChangeAspect="1"/>
          </p:cNvGraphicFramePr>
          <p:nvPr/>
        </p:nvGraphicFramePr>
        <p:xfrm>
          <a:off x="4437062" y="2057400"/>
          <a:ext cx="3716338" cy="962025"/>
        </p:xfrm>
        <a:graphic>
          <a:graphicData uri="http://schemas.openxmlformats.org/presentationml/2006/ole">
            <p:oleObj spid="_x0000_s89091" name="Equation" r:id="rId4" imgW="1866600" imgH="482400" progId="Equation.DSMT4">
              <p:embed/>
            </p:oleObj>
          </a:graphicData>
        </a:graphic>
      </p:graphicFrame>
      <p:graphicFrame>
        <p:nvGraphicFramePr>
          <p:cNvPr id="10" name="Object 4"/>
          <p:cNvGraphicFramePr>
            <a:graphicFrameLocks noChangeAspect="1"/>
          </p:cNvGraphicFramePr>
          <p:nvPr/>
        </p:nvGraphicFramePr>
        <p:xfrm>
          <a:off x="228600" y="3657600"/>
          <a:ext cx="3716338" cy="555625"/>
        </p:xfrm>
        <a:graphic>
          <a:graphicData uri="http://schemas.openxmlformats.org/presentationml/2006/ole">
            <p:oleObj spid="_x0000_s89092" name="Equation" r:id="rId5" imgW="1866600" imgH="279360" progId="Equation.DSMT4">
              <p:embed/>
            </p:oleObj>
          </a:graphicData>
        </a:graphic>
      </p:graphicFrame>
      <p:graphicFrame>
        <p:nvGraphicFramePr>
          <p:cNvPr id="11" name="Object 5"/>
          <p:cNvGraphicFramePr>
            <a:graphicFrameLocks noChangeAspect="1"/>
          </p:cNvGraphicFramePr>
          <p:nvPr/>
        </p:nvGraphicFramePr>
        <p:xfrm>
          <a:off x="609600" y="4371975"/>
          <a:ext cx="8375650" cy="504825"/>
        </p:xfrm>
        <a:graphic>
          <a:graphicData uri="http://schemas.openxmlformats.org/presentationml/2006/ole">
            <p:oleObj spid="_x0000_s89093" name="Equation" r:id="rId6" imgW="4635360" imgH="279360" progId="Equation.DSMT4">
              <p:embed/>
            </p:oleObj>
          </a:graphicData>
        </a:graphic>
      </p:graphicFrame>
      <p:graphicFrame>
        <p:nvGraphicFramePr>
          <p:cNvPr id="12" name="Object 6"/>
          <p:cNvGraphicFramePr>
            <a:graphicFrameLocks noChangeAspect="1"/>
          </p:cNvGraphicFramePr>
          <p:nvPr/>
        </p:nvGraphicFramePr>
        <p:xfrm>
          <a:off x="2352675" y="5562600"/>
          <a:ext cx="3868738" cy="557213"/>
        </p:xfrm>
        <a:graphic>
          <a:graphicData uri="http://schemas.openxmlformats.org/presentationml/2006/ole">
            <p:oleObj spid="_x0000_s89094" name="Equation" r:id="rId7" imgW="1942920" imgH="279360" progId="Equation.DSMT4">
              <p:embed/>
            </p:oleObj>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304800" y="747891"/>
            <a:ext cx="8534400" cy="5632311"/>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定理二：在粒子数不变的条件下能量泛函堆密度函数的变分就得到系统的基态能量。</a:t>
            </a:r>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根据变分原理，粒子数不变时，任意</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的能量泛函为：</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pPr algn="just"/>
            <a:r>
              <a:rPr lang="zh-CN" altLang="en-US" sz="2000" b="1" dirty="0" smtClean="0">
                <a:solidFill>
                  <a:srgbClr val="060606"/>
                </a:solidFill>
                <a:latin typeface="Times New Roman" pitchFamily="18" charset="0"/>
                <a:ea typeface="楷体" pitchFamily="49" charset="-122"/>
                <a:sym typeface="Symbol"/>
              </a:rPr>
              <a:t>在</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为基态时，取极小值。令任意态</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是与</a:t>
            </a:r>
            <a:r>
              <a:rPr lang="en-US" altLang="zh-CN" sz="2000" b="1" dirty="0" smtClean="0">
                <a:solidFill>
                  <a:srgbClr val="060606"/>
                </a:solidFill>
                <a:latin typeface="Times New Roman" pitchFamily="18" charset="0"/>
                <a:ea typeface="楷体" pitchFamily="49" charset="-122"/>
                <a:sym typeface="Symbol"/>
              </a:rPr>
              <a:t>V’(r)</a:t>
            </a:r>
            <a:r>
              <a:rPr lang="zh-CN" altLang="en-US" sz="2000" b="1" dirty="0" smtClean="0">
                <a:solidFill>
                  <a:srgbClr val="060606"/>
                </a:solidFill>
                <a:latin typeface="Times New Roman" pitchFamily="18" charset="0"/>
                <a:ea typeface="楷体" pitchFamily="49" charset="-122"/>
                <a:sym typeface="Symbol"/>
              </a:rPr>
              <a:t>相联系的基态，而</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V’(r)</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V’(r)</a:t>
            </a:r>
            <a:r>
              <a:rPr lang="zh-CN" altLang="en-US" sz="2000" b="1" dirty="0" smtClean="0">
                <a:solidFill>
                  <a:srgbClr val="060606"/>
                </a:solidFill>
                <a:latin typeface="Times New Roman" pitchFamily="18" charset="0"/>
                <a:ea typeface="楷体" pitchFamily="49" charset="-122"/>
                <a:sym typeface="Symbol"/>
              </a:rPr>
              <a:t>依赖于系统的密度函数</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，那么</a:t>
            </a:r>
            <a:r>
              <a:rPr lang="en-US" altLang="zh-CN" sz="2000" b="1" dirty="0" smtClean="0">
                <a:solidFill>
                  <a:srgbClr val="060606"/>
                </a:solidFill>
                <a:latin typeface="Times New Roman" pitchFamily="18" charset="0"/>
                <a:ea typeface="楷体" pitchFamily="49" charset="-122"/>
                <a:sym typeface="Symbol"/>
              </a:rPr>
              <a:t>EG[</a:t>
            </a:r>
            <a:r>
              <a:rPr lang="zh-CN" altLang="en-US" sz="2000" b="1" dirty="0" smtClean="0">
                <a:solidFill>
                  <a:srgbClr val="060606"/>
                </a:solidFill>
                <a:latin typeface="Times New Roman" pitchFamily="18" charset="0"/>
                <a:ea typeface="楷体" pitchFamily="49" charset="-122"/>
                <a:sym typeface="Symbol"/>
              </a:rPr>
              <a:t></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必是</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的泛函</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p>
          <a:p>
            <a:endParaRPr lang="en-US" altLang="zh-CN" dirty="0" smtClean="0"/>
          </a:p>
          <a:p>
            <a:r>
              <a:rPr lang="zh-CN" altLang="en-US" sz="2000" b="1" dirty="0" smtClean="0">
                <a:solidFill>
                  <a:srgbClr val="060606"/>
                </a:solidFill>
                <a:latin typeface="Times New Roman" pitchFamily="18" charset="0"/>
                <a:ea typeface="楷体" pitchFamily="49" charset="-122"/>
                <a:sym typeface="Symbol"/>
              </a:rPr>
              <a:t>依据变分原理有：</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pPr algn="just"/>
            <a:r>
              <a:rPr lang="zh-CN" altLang="en-US" sz="2000" b="1" dirty="0" smtClean="0">
                <a:solidFill>
                  <a:srgbClr val="060606"/>
                </a:solidFill>
                <a:latin typeface="Times New Roman" pitchFamily="18" charset="0"/>
                <a:ea typeface="楷体" pitchFamily="49" charset="-122"/>
                <a:sym typeface="Symbol"/>
              </a:rPr>
              <a:t>这样，对所有的其他的与</a:t>
            </a:r>
            <a:r>
              <a:rPr lang="en-US" altLang="zh-CN" sz="2000" b="1" dirty="0" smtClean="0">
                <a:solidFill>
                  <a:srgbClr val="060606"/>
                </a:solidFill>
                <a:latin typeface="Times New Roman" pitchFamily="18" charset="0"/>
                <a:ea typeface="楷体" pitchFamily="49" charset="-122"/>
                <a:sym typeface="Symbol"/>
              </a:rPr>
              <a:t>V’(r)</a:t>
            </a:r>
            <a:r>
              <a:rPr lang="zh-CN" altLang="en-US" sz="2000" b="1" dirty="0" smtClean="0">
                <a:solidFill>
                  <a:srgbClr val="060606"/>
                </a:solidFill>
                <a:latin typeface="Times New Roman" pitchFamily="18" charset="0"/>
                <a:ea typeface="楷体" pitchFamily="49" charset="-122"/>
                <a:sym typeface="Symbol"/>
              </a:rPr>
              <a:t>相联系的密度函数</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来说，</a:t>
            </a:r>
            <a:r>
              <a:rPr lang="en-US" altLang="zh-CN" sz="2000" b="1" dirty="0" smtClean="0">
                <a:solidFill>
                  <a:srgbClr val="060606"/>
                </a:solidFill>
                <a:latin typeface="Times New Roman" pitchFamily="18" charset="0"/>
                <a:ea typeface="楷体" pitchFamily="49" charset="-122"/>
                <a:sym typeface="Symbol"/>
              </a:rPr>
              <a:t>E</a:t>
            </a:r>
            <a:r>
              <a:rPr lang="en-US" altLang="zh-CN" sz="2000" b="1" baseline="-25000" dirty="0" smtClean="0">
                <a:solidFill>
                  <a:srgbClr val="060606"/>
                </a:solidFill>
                <a:latin typeface="Times New Roman" pitchFamily="18" charset="0"/>
                <a:ea typeface="楷体" pitchFamily="49" charset="-122"/>
                <a:sym typeface="Symbol"/>
              </a:rPr>
              <a:t>G</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为极小值；也就是说，如果得到了基态密度函数，那么也就确定了能量泛函的极小值，并且这个极小值等于系统基态能量</a:t>
            </a:r>
            <a:r>
              <a:rPr lang="en-US" altLang="zh-CN" sz="2000" b="1" dirty="0" smtClean="0">
                <a:solidFill>
                  <a:srgbClr val="060606"/>
                </a:solidFill>
                <a:latin typeface="Times New Roman" pitchFamily="18" charset="0"/>
                <a:ea typeface="楷体" pitchFamily="49" charset="-122"/>
                <a:sym typeface="Symbol"/>
              </a:rPr>
              <a:t>E</a:t>
            </a:r>
            <a:r>
              <a:rPr lang="en-US" altLang="zh-CN" sz="2000" b="1" baseline="-25000" dirty="0" smtClean="0">
                <a:solidFill>
                  <a:srgbClr val="060606"/>
                </a:solidFill>
                <a:latin typeface="Times New Roman" pitchFamily="18" charset="0"/>
                <a:ea typeface="楷体" pitchFamily="49" charset="-122"/>
                <a:sym typeface="Symbol"/>
              </a:rPr>
              <a:t>G</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。这就是定理二的核心内容。</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1879589" y="1828800"/>
          <a:ext cx="4902211" cy="594912"/>
        </p:xfrm>
        <a:graphic>
          <a:graphicData uri="http://schemas.openxmlformats.org/presentationml/2006/ole">
            <p:oleObj spid="_x0000_s90114" name="Equation" r:id="rId3" imgW="2298600" imgH="279360" progId="Equation.DSMT4">
              <p:embed/>
            </p:oleObj>
          </a:graphicData>
        </a:graphic>
      </p:graphicFrame>
      <p:graphicFrame>
        <p:nvGraphicFramePr>
          <p:cNvPr id="9" name="Object 3"/>
          <p:cNvGraphicFramePr>
            <a:graphicFrameLocks noChangeAspect="1"/>
          </p:cNvGraphicFramePr>
          <p:nvPr/>
        </p:nvGraphicFramePr>
        <p:xfrm>
          <a:off x="1949434" y="3179664"/>
          <a:ext cx="5137166" cy="630336"/>
        </p:xfrm>
        <a:graphic>
          <a:graphicData uri="http://schemas.openxmlformats.org/presentationml/2006/ole">
            <p:oleObj spid="_x0000_s90115" name="Equation" r:id="rId4" imgW="2273040" imgH="279360" progId="Equation.DSMT4">
              <p:embed/>
            </p:oleObj>
          </a:graphicData>
        </a:graphic>
      </p:graphicFrame>
      <p:graphicFrame>
        <p:nvGraphicFramePr>
          <p:cNvPr id="10" name="Object 4"/>
          <p:cNvGraphicFramePr>
            <a:graphicFrameLocks noChangeAspect="1"/>
          </p:cNvGraphicFramePr>
          <p:nvPr/>
        </p:nvGraphicFramePr>
        <p:xfrm>
          <a:off x="2362200" y="3676092"/>
          <a:ext cx="6643734" cy="1657908"/>
        </p:xfrm>
        <a:graphic>
          <a:graphicData uri="http://schemas.openxmlformats.org/presentationml/2006/ole">
            <p:oleObj spid="_x0000_s90116" name="Equation" r:id="rId5" imgW="3403440" imgH="850680" progId="Equation.DSMT4">
              <p:embed/>
            </p:oleObj>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152400" y="3928408"/>
            <a:ext cx="8763000" cy="1938992"/>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上述</a:t>
            </a:r>
            <a:r>
              <a:rPr lang="en-US" altLang="zh-CN" sz="2000" b="1" dirty="0" err="1" smtClean="0">
                <a:solidFill>
                  <a:srgbClr val="060606"/>
                </a:solidFill>
                <a:latin typeface="Times New Roman" pitchFamily="18" charset="0"/>
                <a:ea typeface="楷体" pitchFamily="49" charset="-122"/>
                <a:sym typeface="Symbol"/>
              </a:rPr>
              <a:t>Hohenberg</a:t>
            </a:r>
            <a:r>
              <a:rPr lang="en-US" altLang="zh-CN" sz="2000" b="1" dirty="0" smtClean="0">
                <a:solidFill>
                  <a:srgbClr val="060606"/>
                </a:solidFill>
                <a:latin typeface="Times New Roman" pitchFamily="18" charset="0"/>
                <a:ea typeface="楷体" pitchFamily="49" charset="-122"/>
                <a:sym typeface="Symbol"/>
              </a:rPr>
              <a:t>-Kohn</a:t>
            </a:r>
            <a:r>
              <a:rPr lang="zh-CN" altLang="en-US" sz="2000" b="1" dirty="0" smtClean="0">
                <a:solidFill>
                  <a:srgbClr val="060606"/>
                </a:solidFill>
                <a:latin typeface="Times New Roman" pitchFamily="18" charset="0"/>
                <a:ea typeface="楷体" pitchFamily="49" charset="-122"/>
                <a:sym typeface="Symbol"/>
              </a:rPr>
              <a:t>定理说明粒子数函数是确定多粒子系统基态物理性质的基本变量：能量泛函对粒子数密度函数的变分是确定系统基态的途径：</a:t>
            </a:r>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仍有三个问题悬而未决：</a:t>
            </a:r>
            <a:endParaRPr lang="en-US" altLang="zh-CN" sz="2000" b="1" dirty="0" smtClean="0">
              <a:solidFill>
                <a:srgbClr val="060606"/>
              </a:solidFill>
              <a:latin typeface="Times New Roman" pitchFamily="18" charset="0"/>
              <a:ea typeface="楷体" pitchFamily="49" charset="-122"/>
              <a:sym typeface="Symbol"/>
            </a:endParaRPr>
          </a:p>
          <a:p>
            <a:pPr marL="342900" indent="-342900">
              <a:buAutoNum type="arabicPeriod"/>
            </a:pPr>
            <a:r>
              <a:rPr lang="zh-CN" altLang="en-US" sz="2000" b="1" dirty="0" smtClean="0">
                <a:solidFill>
                  <a:srgbClr val="060606"/>
                </a:solidFill>
                <a:latin typeface="Times New Roman" pitchFamily="18" charset="0"/>
                <a:ea typeface="楷体" pitchFamily="49" charset="-122"/>
                <a:sym typeface="Symbol"/>
              </a:rPr>
              <a:t> 如何确定粒子数密度函数</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a:t>
            </a:r>
            <a:endParaRPr lang="en-US" altLang="zh-CN" sz="2000" b="1" dirty="0" smtClean="0">
              <a:solidFill>
                <a:srgbClr val="060606"/>
              </a:solidFill>
              <a:latin typeface="Times New Roman" pitchFamily="18" charset="0"/>
              <a:ea typeface="楷体" pitchFamily="49" charset="-122"/>
              <a:sym typeface="Symbol"/>
            </a:endParaRPr>
          </a:p>
          <a:p>
            <a:pPr marL="342900" indent="-342900">
              <a:buAutoNum type="arabicPeriod"/>
            </a:pPr>
            <a:r>
              <a:rPr lang="en-US" altLang="zh-CN" sz="2000" b="1" dirty="0" smtClean="0">
                <a:solidFill>
                  <a:srgbClr val="060606"/>
                </a:solidFill>
                <a:latin typeface="Times New Roman" pitchFamily="18" charset="0"/>
                <a:ea typeface="楷体" pitchFamily="49" charset="-122"/>
                <a:sym typeface="Symbol"/>
              </a:rPr>
              <a:t> </a:t>
            </a:r>
            <a:r>
              <a:rPr lang="zh-CN" altLang="en-US" sz="2000" b="1" dirty="0" smtClean="0">
                <a:solidFill>
                  <a:srgbClr val="060606"/>
                </a:solidFill>
                <a:latin typeface="Times New Roman" pitchFamily="18" charset="0"/>
                <a:ea typeface="楷体" pitchFamily="49" charset="-122"/>
                <a:sym typeface="Symbol"/>
              </a:rPr>
              <a:t>如何确定动能泛函</a:t>
            </a:r>
            <a:r>
              <a:rPr lang="en-US" altLang="zh-CN" sz="2000" b="1" dirty="0" smtClean="0">
                <a:solidFill>
                  <a:srgbClr val="060606"/>
                </a:solidFill>
                <a:latin typeface="Times New Roman" pitchFamily="18" charset="0"/>
                <a:ea typeface="楷体" pitchFamily="49" charset="-122"/>
                <a:sym typeface="Symbol"/>
              </a:rPr>
              <a:t>T[]</a:t>
            </a:r>
            <a:r>
              <a:rPr lang="zh-CN" altLang="en-US" sz="2000" b="1" dirty="0" smtClean="0">
                <a:solidFill>
                  <a:srgbClr val="060606"/>
                </a:solidFill>
                <a:latin typeface="Times New Roman" pitchFamily="18" charset="0"/>
                <a:ea typeface="楷体" pitchFamily="49" charset="-122"/>
                <a:sym typeface="Symbol"/>
              </a:rPr>
              <a:t>；</a:t>
            </a:r>
            <a:endParaRPr lang="en-US" altLang="zh-CN" sz="2000" b="1" dirty="0" smtClean="0">
              <a:solidFill>
                <a:srgbClr val="060606"/>
              </a:solidFill>
              <a:latin typeface="Times New Roman" pitchFamily="18" charset="0"/>
              <a:ea typeface="楷体" pitchFamily="49" charset="-122"/>
              <a:sym typeface="Symbol"/>
            </a:endParaRPr>
          </a:p>
          <a:p>
            <a:pPr marL="342900" indent="-342900">
              <a:buAutoNum type="arabicPeriod"/>
            </a:pPr>
            <a:r>
              <a:rPr lang="en-US" altLang="zh-CN" sz="2000" b="1" dirty="0" smtClean="0">
                <a:solidFill>
                  <a:srgbClr val="060606"/>
                </a:solidFill>
                <a:latin typeface="Times New Roman" pitchFamily="18" charset="0"/>
                <a:ea typeface="楷体" pitchFamily="49" charset="-122"/>
                <a:sym typeface="Symbol"/>
              </a:rPr>
              <a:t> </a:t>
            </a:r>
            <a:r>
              <a:rPr lang="zh-CN" altLang="en-US" sz="2000" b="1" dirty="0" smtClean="0">
                <a:solidFill>
                  <a:srgbClr val="060606"/>
                </a:solidFill>
                <a:latin typeface="Times New Roman" pitchFamily="18" charset="0"/>
                <a:ea typeface="楷体" pitchFamily="49" charset="-122"/>
                <a:sym typeface="Symbol"/>
              </a:rPr>
              <a:t>如何确定交换相关能量泛函</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xc</a:t>
            </a:r>
            <a:r>
              <a:rPr lang="en-US" altLang="zh-CN" sz="2000" b="1" dirty="0" smtClean="0">
                <a:solidFill>
                  <a:srgbClr val="060606"/>
                </a:solidFill>
                <a:latin typeface="Times New Roman" pitchFamily="18" charset="0"/>
                <a:ea typeface="楷体" pitchFamily="49" charset="-122"/>
                <a:sym typeface="Symbol"/>
              </a:rPr>
              <a:t>[]</a:t>
            </a:r>
          </a:p>
        </p:txBody>
      </p:sp>
      <p:graphicFrame>
        <p:nvGraphicFramePr>
          <p:cNvPr id="8" name="Object 2"/>
          <p:cNvGraphicFramePr>
            <a:graphicFrameLocks noChangeAspect="1"/>
          </p:cNvGraphicFramePr>
          <p:nvPr/>
        </p:nvGraphicFramePr>
        <p:xfrm>
          <a:off x="1447800" y="914400"/>
          <a:ext cx="5844927" cy="714380"/>
        </p:xfrm>
        <a:graphic>
          <a:graphicData uri="http://schemas.openxmlformats.org/presentationml/2006/ole">
            <p:oleObj spid="_x0000_s91138" name="Equation" r:id="rId3" imgW="2286000" imgH="279360" progId="Equation.DSMT4">
              <p:embed/>
            </p:oleObj>
          </a:graphicData>
        </a:graphic>
      </p:graphicFrame>
      <p:graphicFrame>
        <p:nvGraphicFramePr>
          <p:cNvPr id="9" name="Object 3"/>
          <p:cNvGraphicFramePr>
            <a:graphicFrameLocks noChangeAspect="1"/>
          </p:cNvGraphicFramePr>
          <p:nvPr/>
        </p:nvGraphicFramePr>
        <p:xfrm>
          <a:off x="914400" y="1600200"/>
          <a:ext cx="6764574" cy="1096958"/>
        </p:xfrm>
        <a:graphic>
          <a:graphicData uri="http://schemas.openxmlformats.org/presentationml/2006/ole">
            <p:oleObj spid="_x0000_s91139" name="Equation" r:id="rId4" imgW="2743200" imgH="444240" progId="Equation.DSMT4">
              <p:embed/>
            </p:oleObj>
          </a:graphicData>
        </a:graphic>
      </p:graphicFrame>
      <p:sp>
        <p:nvSpPr>
          <p:cNvPr id="10" name="上箭头标注 9"/>
          <p:cNvSpPr/>
          <p:nvPr/>
        </p:nvSpPr>
        <p:spPr>
          <a:xfrm>
            <a:off x="1628780" y="2386018"/>
            <a:ext cx="1785950" cy="1071570"/>
          </a:xfrm>
          <a:prstGeom prst="upArrowCallout">
            <a:avLst>
              <a:gd name="adj1" fmla="val 25000"/>
              <a:gd name="adj2" fmla="val 25000"/>
              <a:gd name="adj3" fmla="val 26108"/>
              <a:gd name="adj4" fmla="val 6497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60606"/>
                </a:solidFill>
                <a:latin typeface="Times New Roman" pitchFamily="18" charset="0"/>
                <a:ea typeface="楷体" pitchFamily="49" charset="-122"/>
                <a:sym typeface="Symbol"/>
              </a:rPr>
              <a:t>无相互作用动能项</a:t>
            </a:r>
            <a:endParaRPr lang="zh-CN" altLang="en-US" sz="2000" b="1" dirty="0">
              <a:solidFill>
                <a:srgbClr val="060606"/>
              </a:solidFill>
              <a:latin typeface="Times New Roman" pitchFamily="18" charset="0"/>
              <a:ea typeface="楷体" pitchFamily="49" charset="-122"/>
              <a:sym typeface="Symbol"/>
            </a:endParaRPr>
          </a:p>
        </p:txBody>
      </p:sp>
      <p:sp>
        <p:nvSpPr>
          <p:cNvPr id="11" name="上箭头标注 10"/>
          <p:cNvSpPr/>
          <p:nvPr/>
        </p:nvSpPr>
        <p:spPr>
          <a:xfrm>
            <a:off x="4157650" y="2590800"/>
            <a:ext cx="1785950" cy="1071570"/>
          </a:xfrm>
          <a:prstGeom prst="upArrowCallout">
            <a:avLst>
              <a:gd name="adj1" fmla="val 25000"/>
              <a:gd name="adj2" fmla="val 25000"/>
              <a:gd name="adj3" fmla="val 26108"/>
              <a:gd name="adj4" fmla="val 6497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60606"/>
                </a:solidFill>
                <a:latin typeface="Times New Roman" pitchFamily="18" charset="0"/>
                <a:ea typeface="楷体" pitchFamily="49" charset="-122"/>
                <a:sym typeface="Symbol"/>
              </a:rPr>
              <a:t>无相互作用排斥项</a:t>
            </a:r>
            <a:endParaRPr lang="zh-CN" altLang="en-US" sz="2000" b="1" dirty="0">
              <a:solidFill>
                <a:srgbClr val="060606"/>
              </a:solidFill>
              <a:latin typeface="Times New Roman" pitchFamily="18" charset="0"/>
              <a:ea typeface="楷体" pitchFamily="49" charset="-122"/>
              <a:sym typeface="Symbol"/>
            </a:endParaRPr>
          </a:p>
        </p:txBody>
      </p:sp>
      <p:sp>
        <p:nvSpPr>
          <p:cNvPr id="12" name="上箭头标注 11"/>
          <p:cNvSpPr/>
          <p:nvPr/>
        </p:nvSpPr>
        <p:spPr>
          <a:xfrm>
            <a:off x="6272250" y="2538418"/>
            <a:ext cx="1785950" cy="1071570"/>
          </a:xfrm>
          <a:prstGeom prst="upArrowCallout">
            <a:avLst>
              <a:gd name="adj1" fmla="val 25000"/>
              <a:gd name="adj2" fmla="val 25000"/>
              <a:gd name="adj3" fmla="val 26108"/>
              <a:gd name="adj4" fmla="val 6497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060606"/>
                </a:solidFill>
                <a:latin typeface="Times New Roman" pitchFamily="18" charset="0"/>
                <a:ea typeface="楷体" pitchFamily="49" charset="-122"/>
                <a:sym typeface="Symbol"/>
              </a:rPr>
              <a:t>包含所有相互作用复杂项</a:t>
            </a:r>
            <a:endParaRPr lang="zh-CN" altLang="en-US" sz="2000" b="1" dirty="0">
              <a:solidFill>
                <a:srgbClr val="060606"/>
              </a:solidFill>
              <a:latin typeface="Times New Roman" pitchFamily="18" charset="0"/>
              <a:ea typeface="楷体" pitchFamily="49" charset="-122"/>
              <a:sym typeface="Symbol"/>
            </a:endParaRPr>
          </a:p>
        </p:txBody>
      </p:sp>
      <p:sp>
        <p:nvSpPr>
          <p:cNvPr id="13" name="左箭头标注 12"/>
          <p:cNvSpPr/>
          <p:nvPr/>
        </p:nvSpPr>
        <p:spPr>
          <a:xfrm>
            <a:off x="4643438" y="4943468"/>
            <a:ext cx="3281362" cy="500066"/>
          </a:xfrm>
          <a:prstGeom prst="leftArrow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060606"/>
                </a:solidFill>
                <a:latin typeface="Times New Roman" pitchFamily="18" charset="0"/>
                <a:ea typeface="楷体" pitchFamily="49" charset="-122"/>
                <a:sym typeface="Symbol"/>
              </a:rPr>
              <a:t>Kohn-Sham</a:t>
            </a:r>
            <a:r>
              <a:rPr lang="zh-CN" altLang="en-US" sz="2000" b="1" dirty="0" smtClean="0">
                <a:solidFill>
                  <a:srgbClr val="060606"/>
                </a:solidFill>
                <a:latin typeface="Times New Roman" pitchFamily="18" charset="0"/>
                <a:ea typeface="楷体" pitchFamily="49" charset="-122"/>
                <a:sym typeface="Symbol"/>
              </a:rPr>
              <a:t>方程</a:t>
            </a:r>
            <a:endParaRPr lang="zh-CN" altLang="en-US" sz="2000" b="1" dirty="0">
              <a:solidFill>
                <a:srgbClr val="060606"/>
              </a:solidFill>
              <a:latin typeface="Times New Roman" pitchFamily="18" charset="0"/>
              <a:ea typeface="楷体" pitchFamily="49" charset="-122"/>
              <a:sym typeface="Symbol"/>
            </a:endParaRPr>
          </a:p>
        </p:txBody>
      </p:sp>
      <p:sp>
        <p:nvSpPr>
          <p:cNvPr id="14" name="左箭头标注 13"/>
          <p:cNvSpPr/>
          <p:nvPr/>
        </p:nvSpPr>
        <p:spPr>
          <a:xfrm>
            <a:off x="4643438" y="5443534"/>
            <a:ext cx="3281362" cy="500066"/>
          </a:xfrm>
          <a:prstGeom prst="leftArrow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rgbClr val="060606"/>
                </a:solidFill>
                <a:latin typeface="Times New Roman" pitchFamily="18" charset="0"/>
                <a:ea typeface="楷体" pitchFamily="49" charset="-122"/>
                <a:sym typeface="Symbol"/>
              </a:rPr>
              <a:t>LDA/GGA</a:t>
            </a:r>
            <a:endParaRPr lang="zh-CN" altLang="en-US" sz="2000" b="1" dirty="0">
              <a:solidFill>
                <a:srgbClr val="060606"/>
              </a:solidFill>
              <a:latin typeface="Times New Roman" pitchFamily="18" charset="0"/>
              <a:ea typeface="楷体" pitchFamily="49" charset="-122"/>
              <a:sym typeface="Symbo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304800" y="1600200"/>
            <a:ext cx="8458200" cy="4339650"/>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根据</a:t>
            </a:r>
            <a:r>
              <a:rPr lang="en-US" altLang="zh-CN" sz="2000" b="1" dirty="0" smtClean="0">
                <a:solidFill>
                  <a:srgbClr val="060606"/>
                </a:solidFill>
                <a:latin typeface="Times New Roman" pitchFamily="18" charset="0"/>
                <a:ea typeface="楷体" pitchFamily="49" charset="-122"/>
                <a:sym typeface="Symbol"/>
              </a:rPr>
              <a:t>H-K</a:t>
            </a:r>
            <a:r>
              <a:rPr lang="zh-CN" altLang="en-US" sz="2000" b="1" dirty="0" smtClean="0">
                <a:solidFill>
                  <a:srgbClr val="060606"/>
                </a:solidFill>
                <a:latin typeface="Times New Roman" pitchFamily="18" charset="0"/>
                <a:ea typeface="楷体" pitchFamily="49" charset="-122"/>
                <a:sym typeface="Symbol"/>
              </a:rPr>
              <a:t>定理，基态能量和基态粒子数密度函数可由能量泛函对密度函数的变分得到：</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sz="2000" b="1" dirty="0" smtClean="0">
                <a:solidFill>
                  <a:srgbClr val="060606"/>
                </a:solidFill>
                <a:latin typeface="Times New Roman" pitchFamily="18" charset="0"/>
                <a:ea typeface="楷体" pitchFamily="49" charset="-122"/>
                <a:sym typeface="Symbol"/>
              </a:rPr>
              <a:t>加上粒子数不变的条件：                              ，有</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zh-CN" altLang="en-US" sz="2000" b="1" dirty="0" smtClean="0">
                <a:solidFill>
                  <a:srgbClr val="060606"/>
                </a:solidFill>
                <a:latin typeface="Times New Roman" pitchFamily="18" charset="0"/>
                <a:ea typeface="楷体" pitchFamily="49" charset="-122"/>
                <a:sym typeface="Symbol"/>
              </a:rPr>
              <a:t>这里拉格朗日乘子具有化学势的意义。</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1724004" y="914401"/>
          <a:ext cx="5362596" cy="655396"/>
        </p:xfrm>
        <a:graphic>
          <a:graphicData uri="http://schemas.openxmlformats.org/presentationml/2006/ole">
            <p:oleObj spid="_x0000_s92162" name="Equation" r:id="rId3" imgW="2286000" imgH="279360" progId="Equation.DSMT4">
              <p:embed/>
            </p:oleObj>
          </a:graphicData>
        </a:graphic>
      </p:graphicFrame>
      <p:graphicFrame>
        <p:nvGraphicFramePr>
          <p:cNvPr id="9" name="Object 3"/>
          <p:cNvGraphicFramePr>
            <a:graphicFrameLocks noChangeAspect="1"/>
          </p:cNvGraphicFramePr>
          <p:nvPr/>
        </p:nvGraphicFramePr>
        <p:xfrm>
          <a:off x="800100" y="2209801"/>
          <a:ext cx="7810500" cy="1152415"/>
        </p:xfrm>
        <a:graphic>
          <a:graphicData uri="http://schemas.openxmlformats.org/presentationml/2006/ole">
            <p:oleObj spid="_x0000_s92163" name="Equation" r:id="rId4" imgW="3441600" imgH="507960" progId="Equation.DSMT4">
              <p:embed/>
            </p:oleObj>
          </a:graphicData>
        </a:graphic>
      </p:graphicFrame>
      <p:graphicFrame>
        <p:nvGraphicFramePr>
          <p:cNvPr id="10" name="Object 4"/>
          <p:cNvGraphicFramePr>
            <a:graphicFrameLocks noChangeAspect="1"/>
          </p:cNvGraphicFramePr>
          <p:nvPr/>
        </p:nvGraphicFramePr>
        <p:xfrm>
          <a:off x="3143241" y="3506172"/>
          <a:ext cx="1885960" cy="628653"/>
        </p:xfrm>
        <a:graphic>
          <a:graphicData uri="http://schemas.openxmlformats.org/presentationml/2006/ole">
            <p:oleObj spid="_x0000_s92164" name="Equation" r:id="rId5" imgW="838080" imgH="279360" progId="Equation.DSMT4">
              <p:embed/>
            </p:oleObj>
          </a:graphicData>
        </a:graphic>
      </p:graphicFrame>
      <p:graphicFrame>
        <p:nvGraphicFramePr>
          <p:cNvPr id="11" name="Object 5"/>
          <p:cNvGraphicFramePr>
            <a:graphicFrameLocks noChangeAspect="1"/>
          </p:cNvGraphicFramePr>
          <p:nvPr/>
        </p:nvGraphicFramePr>
        <p:xfrm>
          <a:off x="1219200" y="4267200"/>
          <a:ext cx="6537325" cy="1059227"/>
        </p:xfrm>
        <a:graphic>
          <a:graphicData uri="http://schemas.openxmlformats.org/presentationml/2006/ole">
            <p:oleObj spid="_x0000_s92165" name="Equation" r:id="rId6" imgW="2743200" imgH="444240" progId="Equation.DSMT4">
              <p:embed/>
            </p:oleObj>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2695813"/>
            <a:ext cx="7786742" cy="3323987"/>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电子的有效势</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p>
          <a:p>
            <a:pPr algn="just"/>
            <a:r>
              <a:rPr lang="zh-CN" altLang="en-US" sz="2000" b="1" dirty="0" smtClean="0">
                <a:solidFill>
                  <a:srgbClr val="060606"/>
                </a:solidFill>
                <a:latin typeface="Times New Roman" pitchFamily="18" charset="0"/>
                <a:ea typeface="楷体" pitchFamily="49" charset="-122"/>
                <a:sym typeface="Symbol"/>
              </a:rPr>
              <a:t>而</a:t>
            </a:r>
            <a:r>
              <a:rPr lang="en-US" altLang="zh-CN" sz="2000" b="1" dirty="0" smtClean="0">
                <a:solidFill>
                  <a:srgbClr val="060606"/>
                </a:solidFill>
                <a:latin typeface="Times New Roman" pitchFamily="18" charset="0"/>
                <a:ea typeface="楷体" pitchFamily="49" charset="-122"/>
                <a:sym typeface="Symbol"/>
              </a:rPr>
              <a:t>T[]</a:t>
            </a:r>
            <a:r>
              <a:rPr lang="zh-CN" altLang="en-US" sz="2000" b="1" dirty="0" smtClean="0">
                <a:solidFill>
                  <a:srgbClr val="060606"/>
                </a:solidFill>
                <a:latin typeface="Times New Roman" pitchFamily="18" charset="0"/>
                <a:ea typeface="楷体" pitchFamily="49" charset="-122"/>
                <a:sym typeface="Symbol"/>
              </a:rPr>
              <a:t>仍然未知</a:t>
            </a:r>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由于对有相互作用粒子动能项一无所知，因此</a:t>
            </a:r>
            <a:r>
              <a:rPr lang="en-US" altLang="zh-CN" sz="2000" b="1" dirty="0" smtClean="0">
                <a:solidFill>
                  <a:srgbClr val="060606"/>
                </a:solidFill>
                <a:latin typeface="Times New Roman" pitchFamily="18" charset="0"/>
                <a:ea typeface="楷体" pitchFamily="49" charset="-122"/>
                <a:sym typeface="Symbol"/>
              </a:rPr>
              <a:t>Kohn</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Sham</a:t>
            </a:r>
            <a:r>
              <a:rPr lang="zh-CN" altLang="en-US" sz="2000" b="1" dirty="0" smtClean="0">
                <a:solidFill>
                  <a:srgbClr val="060606"/>
                </a:solidFill>
                <a:latin typeface="Times New Roman" pitchFamily="18" charset="0"/>
                <a:ea typeface="楷体" pitchFamily="49" charset="-122"/>
                <a:sym typeface="Symbol"/>
              </a:rPr>
              <a:t>提出：假定动能泛函</a:t>
            </a:r>
            <a:r>
              <a:rPr lang="en-US" altLang="zh-CN" sz="2000" b="1" dirty="0" smtClean="0">
                <a:solidFill>
                  <a:srgbClr val="060606"/>
                </a:solidFill>
                <a:latin typeface="Times New Roman" pitchFamily="18" charset="0"/>
                <a:ea typeface="楷体" pitchFamily="49" charset="-122"/>
                <a:sym typeface="Symbol"/>
              </a:rPr>
              <a:t>T[]</a:t>
            </a:r>
            <a:r>
              <a:rPr lang="zh-CN" altLang="en-US" sz="2000" b="1" dirty="0" smtClean="0">
                <a:solidFill>
                  <a:srgbClr val="060606"/>
                </a:solidFill>
                <a:latin typeface="Times New Roman" pitchFamily="18" charset="0"/>
                <a:ea typeface="楷体" pitchFamily="49" charset="-122"/>
                <a:sym typeface="Symbol"/>
              </a:rPr>
              <a:t>可用一个已知的无相互作用粒子的动能泛函</a:t>
            </a:r>
            <a:r>
              <a:rPr lang="en-US" altLang="zh-CN" sz="2000" b="1" dirty="0" smtClean="0">
                <a:solidFill>
                  <a:srgbClr val="060606"/>
                </a:solidFill>
                <a:latin typeface="Times New Roman" pitchFamily="18" charset="0"/>
                <a:ea typeface="楷体" pitchFamily="49" charset="-122"/>
                <a:sym typeface="Symbol"/>
              </a:rPr>
              <a:t>T</a:t>
            </a:r>
            <a:r>
              <a:rPr lang="en-US" altLang="zh-CN" sz="2000" b="1" baseline="-25000" dirty="0" smtClean="0">
                <a:solidFill>
                  <a:srgbClr val="060606"/>
                </a:solidFill>
                <a:latin typeface="Times New Roman" pitchFamily="18" charset="0"/>
                <a:ea typeface="楷体" pitchFamily="49" charset="-122"/>
                <a:sym typeface="Symbol"/>
              </a:rPr>
              <a:t>s</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来代替，它具有与有相互作用的系统同样的密度函数，只需把</a:t>
            </a:r>
            <a:r>
              <a:rPr lang="en-US" altLang="zh-CN" sz="2000" b="1" dirty="0" smtClean="0">
                <a:solidFill>
                  <a:srgbClr val="060606"/>
                </a:solidFill>
                <a:latin typeface="Times New Roman" pitchFamily="18" charset="0"/>
                <a:ea typeface="楷体" pitchFamily="49" charset="-122"/>
                <a:sym typeface="Symbol"/>
              </a:rPr>
              <a:t>T</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T</a:t>
            </a:r>
            <a:r>
              <a:rPr lang="en-US" altLang="zh-CN" sz="2000" b="1" baseline="-25000" dirty="0" smtClean="0">
                <a:solidFill>
                  <a:srgbClr val="060606"/>
                </a:solidFill>
                <a:latin typeface="Times New Roman" pitchFamily="18" charset="0"/>
                <a:ea typeface="楷体" pitchFamily="49" charset="-122"/>
                <a:sym typeface="Symbol"/>
              </a:rPr>
              <a:t>s</a:t>
            </a:r>
            <a:r>
              <a:rPr lang="zh-CN" altLang="en-US" sz="2000" b="1" dirty="0" smtClean="0">
                <a:solidFill>
                  <a:srgbClr val="060606"/>
                </a:solidFill>
                <a:latin typeface="Times New Roman" pitchFamily="18" charset="0"/>
                <a:ea typeface="楷体" pitchFamily="49" charset="-122"/>
                <a:sym typeface="Symbol"/>
              </a:rPr>
              <a:t>的差别中无法转换的复杂部分都归入</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xc</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中</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sym typeface="Symbol"/>
            </a:endParaRPr>
          </a:p>
          <a:p>
            <a:endParaRPr lang="en-US" altLang="zh-CN" dirty="0" smtClean="0">
              <a:sym typeface="Symbol"/>
            </a:endParaRPr>
          </a:p>
          <a:p>
            <a:endParaRPr lang="en-US" altLang="zh-CN" dirty="0" smtClean="0">
              <a:sym typeface="Symbol"/>
            </a:endParaRPr>
          </a:p>
          <a:p>
            <a:endParaRPr lang="en-US" altLang="zh-CN" dirty="0" smtClean="0"/>
          </a:p>
        </p:txBody>
      </p:sp>
      <p:graphicFrame>
        <p:nvGraphicFramePr>
          <p:cNvPr id="8" name="Object 4"/>
          <p:cNvGraphicFramePr>
            <a:graphicFrameLocks noChangeAspect="1"/>
          </p:cNvGraphicFramePr>
          <p:nvPr/>
        </p:nvGraphicFramePr>
        <p:xfrm>
          <a:off x="2357423" y="2502154"/>
          <a:ext cx="4805378" cy="861114"/>
        </p:xfrm>
        <a:graphic>
          <a:graphicData uri="http://schemas.openxmlformats.org/presentationml/2006/ole">
            <p:oleObj spid="_x0000_s93186" name="Equation" r:id="rId3" imgW="2476440" imgH="444240" progId="Equation.DSMT4">
              <p:embed/>
            </p:oleObj>
          </a:graphicData>
        </a:graphic>
      </p:graphicFrame>
      <p:graphicFrame>
        <p:nvGraphicFramePr>
          <p:cNvPr id="9" name="Object 6"/>
          <p:cNvGraphicFramePr>
            <a:graphicFrameLocks noChangeAspect="1"/>
          </p:cNvGraphicFramePr>
          <p:nvPr/>
        </p:nvGraphicFramePr>
        <p:xfrm>
          <a:off x="1366814" y="1171564"/>
          <a:ext cx="6329386" cy="1025535"/>
        </p:xfrm>
        <a:graphic>
          <a:graphicData uri="http://schemas.openxmlformats.org/presentationml/2006/ole">
            <p:oleObj spid="_x0000_s93187" name="Equation" r:id="rId4" imgW="2743200" imgH="444240" progId="Equation.DSMT4">
              <p:embed/>
            </p:oleObj>
          </a:graphicData>
        </a:graphic>
      </p:graphicFrame>
      <p:sp>
        <p:nvSpPr>
          <p:cNvPr id="10" name="右大括号 9"/>
          <p:cNvSpPr/>
          <p:nvPr/>
        </p:nvSpPr>
        <p:spPr>
          <a:xfrm rot="5400000">
            <a:off x="4619596" y="52382"/>
            <a:ext cx="428636" cy="4343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1" name="Object 7"/>
          <p:cNvGraphicFramePr>
            <a:graphicFrameLocks noChangeAspect="1"/>
          </p:cNvGraphicFramePr>
          <p:nvPr/>
        </p:nvGraphicFramePr>
        <p:xfrm>
          <a:off x="1233462" y="5058484"/>
          <a:ext cx="6462738" cy="1037516"/>
        </p:xfrm>
        <a:graphic>
          <a:graphicData uri="http://schemas.openxmlformats.org/presentationml/2006/ole">
            <p:oleObj spid="_x0000_s93188" name="Equation" r:id="rId5" imgW="2768400" imgH="444240" progId="Equation.DSMT4">
              <p:embed/>
            </p:oleObj>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981200"/>
            <a:ext cx="7786742" cy="2985433"/>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为了完成单粒子图像，用</a:t>
            </a:r>
            <a:r>
              <a:rPr lang="en-US" altLang="zh-CN" sz="2000" b="1" dirty="0" smtClean="0">
                <a:solidFill>
                  <a:srgbClr val="060606"/>
                </a:solidFill>
                <a:latin typeface="Times New Roman" pitchFamily="18" charset="0"/>
                <a:ea typeface="楷体" pitchFamily="49" charset="-122"/>
                <a:sym typeface="Symbol"/>
              </a:rPr>
              <a:t>N</a:t>
            </a:r>
            <a:r>
              <a:rPr lang="zh-CN" altLang="en-US" sz="2000" b="1" dirty="0" smtClean="0">
                <a:solidFill>
                  <a:srgbClr val="060606"/>
                </a:solidFill>
                <a:latin typeface="Times New Roman" pitchFamily="18" charset="0"/>
                <a:ea typeface="楷体" pitchFamily="49" charset="-122"/>
                <a:sym typeface="Symbol"/>
              </a:rPr>
              <a:t>个单粒子波函数构成粒子数密度函数：</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dirty="0" smtClean="0"/>
          </a:p>
          <a:p>
            <a:pPr algn="just"/>
            <a:endParaRPr lang="en-US" altLang="zh-CN" dirty="0" smtClean="0"/>
          </a:p>
          <a:p>
            <a:pPr algn="just"/>
            <a:endParaRPr lang="en-US" altLang="zh-CN" dirty="0" smtClean="0"/>
          </a:p>
          <a:p>
            <a:pPr algn="just"/>
            <a:r>
              <a:rPr lang="zh-CN" altLang="en-US" sz="2000" b="1" dirty="0" smtClean="0">
                <a:solidFill>
                  <a:srgbClr val="060606"/>
                </a:solidFill>
                <a:latin typeface="Times New Roman" pitchFamily="18" charset="0"/>
                <a:ea typeface="楷体" pitchFamily="49" charset="-122"/>
                <a:sym typeface="Symbol"/>
              </a:rPr>
              <a:t>这样：</a:t>
            </a:r>
            <a:endParaRPr lang="en-US" altLang="zh-CN" sz="2000" b="1" dirty="0" smtClean="0">
              <a:solidFill>
                <a:srgbClr val="060606"/>
              </a:solidFill>
              <a:latin typeface="Times New Roman" pitchFamily="18" charset="0"/>
              <a:ea typeface="楷体" pitchFamily="49" charset="-122"/>
              <a:sym typeface="Symbol"/>
            </a:endParaRPr>
          </a:p>
          <a:p>
            <a:endParaRPr lang="en-US" altLang="zh-CN" dirty="0" smtClean="0"/>
          </a:p>
          <a:p>
            <a:endParaRPr lang="en-US" altLang="zh-CN" dirty="0" smtClean="0"/>
          </a:p>
          <a:p>
            <a:endParaRPr lang="en-US" altLang="zh-CN" dirty="0" smtClean="0"/>
          </a:p>
          <a:p>
            <a:pPr algn="just"/>
            <a:r>
              <a:rPr lang="zh-CN" altLang="en-US" sz="2000" b="1" dirty="0" smtClean="0">
                <a:solidFill>
                  <a:srgbClr val="060606"/>
                </a:solidFill>
                <a:latin typeface="Times New Roman" pitchFamily="18" charset="0"/>
                <a:ea typeface="楷体" pitchFamily="49" charset="-122"/>
                <a:sym typeface="Symbol"/>
              </a:rPr>
              <a:t>仔细考察以上能量变分我们发现，现在对的变分可以用对单粒子波函数的变分代替，即</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5"/>
          <p:cNvGraphicFramePr>
            <a:graphicFrameLocks noChangeAspect="1"/>
          </p:cNvGraphicFramePr>
          <p:nvPr/>
        </p:nvGraphicFramePr>
        <p:xfrm>
          <a:off x="1014386" y="871518"/>
          <a:ext cx="6529414" cy="1048220"/>
        </p:xfrm>
        <a:graphic>
          <a:graphicData uri="http://schemas.openxmlformats.org/presentationml/2006/ole">
            <p:oleObj spid="_x0000_s94210" name="Equation" r:id="rId3" imgW="2768400" imgH="444240" progId="Equation.DSMT4">
              <p:embed/>
            </p:oleObj>
          </a:graphicData>
        </a:graphic>
      </p:graphicFrame>
      <p:graphicFrame>
        <p:nvGraphicFramePr>
          <p:cNvPr id="9" name="Object 6"/>
          <p:cNvGraphicFramePr>
            <a:graphicFrameLocks noChangeAspect="1"/>
          </p:cNvGraphicFramePr>
          <p:nvPr/>
        </p:nvGraphicFramePr>
        <p:xfrm>
          <a:off x="3143240" y="2286000"/>
          <a:ext cx="1863725" cy="1031875"/>
        </p:xfrm>
        <a:graphic>
          <a:graphicData uri="http://schemas.openxmlformats.org/presentationml/2006/ole">
            <p:oleObj spid="_x0000_s94211" name="Equation" r:id="rId4" imgW="825480" imgH="457200" progId="Equation.DSMT4">
              <p:embed/>
            </p:oleObj>
          </a:graphicData>
        </a:graphic>
      </p:graphicFrame>
      <p:graphicFrame>
        <p:nvGraphicFramePr>
          <p:cNvPr id="10" name="Object 7"/>
          <p:cNvGraphicFramePr>
            <a:graphicFrameLocks noChangeAspect="1"/>
          </p:cNvGraphicFramePr>
          <p:nvPr/>
        </p:nvGraphicFramePr>
        <p:xfrm>
          <a:off x="2071670" y="3200400"/>
          <a:ext cx="4433888" cy="1025525"/>
        </p:xfrm>
        <a:graphic>
          <a:graphicData uri="http://schemas.openxmlformats.org/presentationml/2006/ole">
            <p:oleObj spid="_x0000_s94212" name="Equation" r:id="rId5" imgW="1866600" imgH="431640" progId="Equation.DSMT4">
              <p:embed/>
            </p:oleObj>
          </a:graphicData>
        </a:graphic>
      </p:graphicFrame>
      <p:graphicFrame>
        <p:nvGraphicFramePr>
          <p:cNvPr id="11" name="Object 8"/>
          <p:cNvGraphicFramePr>
            <a:graphicFrameLocks noChangeAspect="1"/>
          </p:cNvGraphicFramePr>
          <p:nvPr/>
        </p:nvGraphicFramePr>
        <p:xfrm>
          <a:off x="2000232" y="4876800"/>
          <a:ext cx="5956317" cy="1531826"/>
        </p:xfrm>
        <a:graphic>
          <a:graphicData uri="http://schemas.openxmlformats.org/presentationml/2006/ole">
            <p:oleObj spid="_x0000_s94213" name="Equation" r:id="rId6" imgW="2616120" imgH="672840" progId="Equation.DSMT4">
              <p:embed/>
            </p:oleObj>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2506489"/>
            <a:ext cx="7786742" cy="3477875"/>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于是可得：</a:t>
            </a:r>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其中：</a:t>
            </a:r>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这样，对于单粒子波函数               ，也得到了与</a:t>
            </a:r>
            <a:r>
              <a:rPr lang="en-US" altLang="zh-CN" sz="2000" b="1" dirty="0" err="1" smtClean="0">
                <a:solidFill>
                  <a:srgbClr val="060606"/>
                </a:solidFill>
                <a:latin typeface="Times New Roman" pitchFamily="18" charset="0"/>
                <a:ea typeface="楷体" pitchFamily="49" charset="-122"/>
                <a:sym typeface="Symbol"/>
              </a:rPr>
              <a:t>Hatree-Fock</a:t>
            </a:r>
            <a:r>
              <a:rPr lang="zh-CN" altLang="en-US" sz="2000" b="1" dirty="0" smtClean="0">
                <a:solidFill>
                  <a:srgbClr val="060606"/>
                </a:solidFill>
                <a:latin typeface="Times New Roman" pitchFamily="18" charset="0"/>
                <a:ea typeface="楷体" pitchFamily="49" charset="-122"/>
                <a:sym typeface="Symbol"/>
              </a:rPr>
              <a:t>方程类似的单电子方程！</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8"/>
          <p:cNvGraphicFramePr>
            <a:graphicFrameLocks noChangeAspect="1"/>
          </p:cNvGraphicFramePr>
          <p:nvPr/>
        </p:nvGraphicFramePr>
        <p:xfrm>
          <a:off x="1500166" y="838200"/>
          <a:ext cx="5956317" cy="1531826"/>
        </p:xfrm>
        <a:graphic>
          <a:graphicData uri="http://schemas.openxmlformats.org/presentationml/2006/ole">
            <p:oleObj spid="_x0000_s95234" name="Equation" r:id="rId3" imgW="2616120" imgH="672840" progId="Equation.DSMT4">
              <p:embed/>
            </p:oleObj>
          </a:graphicData>
        </a:graphic>
      </p:graphicFrame>
      <p:graphicFrame>
        <p:nvGraphicFramePr>
          <p:cNvPr id="9" name="Object 6"/>
          <p:cNvGraphicFramePr>
            <a:graphicFrameLocks noChangeAspect="1"/>
          </p:cNvGraphicFramePr>
          <p:nvPr/>
        </p:nvGraphicFramePr>
        <p:xfrm>
          <a:off x="1928794" y="2438400"/>
          <a:ext cx="4568825" cy="636587"/>
        </p:xfrm>
        <a:graphic>
          <a:graphicData uri="http://schemas.openxmlformats.org/presentationml/2006/ole">
            <p:oleObj spid="_x0000_s95235" name="Equation" r:id="rId4" imgW="2006280" imgH="279360" progId="Equation.DSMT4">
              <p:embed/>
            </p:oleObj>
          </a:graphicData>
        </a:graphic>
      </p:graphicFrame>
      <p:graphicFrame>
        <p:nvGraphicFramePr>
          <p:cNvPr id="10" name="Object 7"/>
          <p:cNvGraphicFramePr>
            <a:graphicFrameLocks noChangeAspect="1"/>
          </p:cNvGraphicFramePr>
          <p:nvPr/>
        </p:nvGraphicFramePr>
        <p:xfrm>
          <a:off x="1643042" y="3352800"/>
          <a:ext cx="6159500" cy="1677987"/>
        </p:xfrm>
        <a:graphic>
          <a:graphicData uri="http://schemas.openxmlformats.org/presentationml/2006/ole">
            <p:oleObj spid="_x0000_s95236" name="Equation" r:id="rId5" imgW="2705040" imgH="736560" progId="Equation.DSMT4">
              <p:embed/>
            </p:oleObj>
          </a:graphicData>
        </a:graphic>
      </p:graphicFrame>
      <p:graphicFrame>
        <p:nvGraphicFramePr>
          <p:cNvPr id="11" name="Object 8"/>
          <p:cNvGraphicFramePr>
            <a:graphicFrameLocks noChangeAspect="1"/>
          </p:cNvGraphicFramePr>
          <p:nvPr/>
        </p:nvGraphicFramePr>
        <p:xfrm>
          <a:off x="3657600" y="5181600"/>
          <a:ext cx="733429" cy="471490"/>
        </p:xfrm>
        <a:graphic>
          <a:graphicData uri="http://schemas.openxmlformats.org/presentationml/2006/ole">
            <p:oleObj spid="_x0000_s95237" name="Equation" r:id="rId6" imgW="355320" imgH="228600" progId="Equation.DSMT4">
              <p:embed/>
            </p:oleObj>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4971871"/>
            <a:ext cx="6443690" cy="1015663"/>
          </a:xfrm>
          <a:prstGeom prst="rect">
            <a:avLst/>
          </a:prstGeom>
          <a:noFill/>
        </p:spPr>
        <p:txBody>
          <a:bodyPr wrap="square" rtlCol="0">
            <a:spAutoFit/>
          </a:bodyPr>
          <a:lstStyle/>
          <a:p>
            <a:r>
              <a:rPr lang="zh-CN" altLang="en-US" sz="2000" b="1" dirty="0" smtClean="0">
                <a:solidFill>
                  <a:srgbClr val="060606"/>
                </a:solidFill>
                <a:latin typeface="Times New Roman" pitchFamily="18" charset="0"/>
                <a:ea typeface="楷体" pitchFamily="49" charset="-122"/>
                <a:sym typeface="Symbol"/>
              </a:rPr>
              <a:t>现代能带理论和第一原理方法的核心方程</a:t>
            </a:r>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zh-CN" altLang="en-US" sz="2000" b="1" dirty="0" smtClean="0">
                <a:solidFill>
                  <a:srgbClr val="060606"/>
                </a:solidFill>
                <a:latin typeface="Times New Roman" pitchFamily="18" charset="0"/>
                <a:ea typeface="楷体" pitchFamily="49" charset="-122"/>
                <a:sym typeface="Symbol"/>
              </a:rPr>
              <a:t>其数值求解也要通过自洽的方式完成。</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6"/>
          <p:cNvGraphicFramePr>
            <a:graphicFrameLocks noChangeAspect="1"/>
          </p:cNvGraphicFramePr>
          <p:nvPr/>
        </p:nvGraphicFramePr>
        <p:xfrm>
          <a:off x="428596" y="2282202"/>
          <a:ext cx="4540250" cy="636588"/>
        </p:xfrm>
        <a:graphic>
          <a:graphicData uri="http://schemas.openxmlformats.org/presentationml/2006/ole">
            <p:oleObj spid="_x0000_s96258" name="Equation" r:id="rId3" imgW="1993680" imgH="279360" progId="Equation.DSMT4">
              <p:embed/>
            </p:oleObj>
          </a:graphicData>
        </a:graphic>
      </p:graphicFrame>
      <p:graphicFrame>
        <p:nvGraphicFramePr>
          <p:cNvPr id="9" name="Object 7"/>
          <p:cNvGraphicFramePr>
            <a:graphicFrameLocks noChangeAspect="1"/>
          </p:cNvGraphicFramePr>
          <p:nvPr/>
        </p:nvGraphicFramePr>
        <p:xfrm>
          <a:off x="428596" y="3068020"/>
          <a:ext cx="6159500" cy="1677987"/>
        </p:xfrm>
        <a:graphic>
          <a:graphicData uri="http://schemas.openxmlformats.org/presentationml/2006/ole">
            <p:oleObj spid="_x0000_s96259" name="Equation" r:id="rId4" imgW="2705040" imgH="736560" progId="Equation.DSMT4">
              <p:embed/>
            </p:oleObj>
          </a:graphicData>
        </a:graphic>
      </p:graphicFrame>
      <p:graphicFrame>
        <p:nvGraphicFramePr>
          <p:cNvPr id="10" name="Object 6"/>
          <p:cNvGraphicFramePr>
            <a:graphicFrameLocks noChangeAspect="1"/>
          </p:cNvGraphicFramePr>
          <p:nvPr/>
        </p:nvGraphicFramePr>
        <p:xfrm>
          <a:off x="928662" y="1139194"/>
          <a:ext cx="1863725" cy="1031875"/>
        </p:xfrm>
        <a:graphic>
          <a:graphicData uri="http://schemas.openxmlformats.org/presentationml/2006/ole">
            <p:oleObj spid="_x0000_s96260" name="Equation" r:id="rId5" imgW="825480" imgH="457200" progId="Equation.DSMT4">
              <p:embed/>
            </p:oleObj>
          </a:graphicData>
        </a:graphic>
      </p:graphicFrame>
      <p:sp>
        <p:nvSpPr>
          <p:cNvPr id="11" name="右大括号 10"/>
          <p:cNvSpPr/>
          <p:nvPr/>
        </p:nvSpPr>
        <p:spPr>
          <a:xfrm>
            <a:off x="6429388" y="1282070"/>
            <a:ext cx="642942" cy="3500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7086600" y="2819400"/>
            <a:ext cx="2024913" cy="400110"/>
          </a:xfrm>
          <a:prstGeom prst="rect">
            <a:avLst/>
          </a:prstGeom>
          <a:noFill/>
        </p:spPr>
        <p:txBody>
          <a:bodyPr wrap="none" rtlCol="0">
            <a:spAutoFit/>
          </a:bodyPr>
          <a:lstStyle/>
          <a:p>
            <a:r>
              <a:rPr lang="en-US" altLang="zh-CN" sz="2000" b="1" dirty="0" smtClean="0">
                <a:solidFill>
                  <a:srgbClr val="060606"/>
                </a:solidFill>
                <a:latin typeface="Times New Roman" pitchFamily="18" charset="0"/>
                <a:ea typeface="楷体" pitchFamily="49" charset="-122"/>
                <a:sym typeface="Symbol"/>
              </a:rPr>
              <a:t>Kohn-Sham</a:t>
            </a:r>
            <a:r>
              <a:rPr lang="zh-CN" altLang="en-US" sz="2000" b="1" dirty="0" smtClean="0">
                <a:solidFill>
                  <a:srgbClr val="060606"/>
                </a:solidFill>
                <a:latin typeface="Times New Roman" pitchFamily="18" charset="0"/>
                <a:ea typeface="楷体" pitchFamily="49" charset="-122"/>
                <a:sym typeface="Symbol"/>
              </a:rPr>
              <a:t>方程</a:t>
            </a:r>
            <a:endParaRPr lang="zh-CN" altLang="en-US" sz="2000" b="1" dirty="0">
              <a:solidFill>
                <a:srgbClr val="060606"/>
              </a:solidFill>
              <a:latin typeface="Times New Roman" pitchFamily="18" charset="0"/>
              <a:ea typeface="楷体" pitchFamily="49" charset="-122"/>
              <a:sym typeface="Symbo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228600" y="4382631"/>
            <a:ext cx="8610600" cy="2123658"/>
          </a:xfrm>
          <a:prstGeom prst="rect">
            <a:avLst/>
          </a:prstGeom>
          <a:solidFill>
            <a:schemeClr val="accent3">
              <a:lumMod val="40000"/>
              <a:lumOff val="60000"/>
            </a:schemeClr>
          </a:solidFill>
        </p:spPr>
        <p:txBody>
          <a:bodyPr wrap="square" rtlCol="0">
            <a:spAutoFit/>
          </a:bodyPr>
          <a:lstStyle/>
          <a:p>
            <a:pPr algn="just"/>
            <a:r>
              <a:rPr lang="en-US" altLang="zh-CN" sz="2000" b="1" dirty="0" smtClean="0">
                <a:solidFill>
                  <a:srgbClr val="060606"/>
                </a:solidFill>
                <a:latin typeface="Times New Roman" pitchFamily="18" charset="0"/>
                <a:ea typeface="楷体" pitchFamily="49" charset="-122"/>
                <a:sym typeface="Symbol"/>
              </a:rPr>
              <a:t>Kohn-Sham</a:t>
            </a:r>
            <a:r>
              <a:rPr lang="zh-CN" altLang="en-US" sz="2000" b="1" dirty="0" smtClean="0">
                <a:solidFill>
                  <a:srgbClr val="060606"/>
                </a:solidFill>
                <a:latin typeface="Times New Roman" pitchFamily="18" charset="0"/>
                <a:ea typeface="楷体" pitchFamily="49" charset="-122"/>
                <a:sym typeface="Symbol"/>
              </a:rPr>
              <a:t>方程的核心是用无相互作用粒子模型代替有相互作用粒子哈密顿量中的相应项，而将有相互作用粒子的全部复杂性归入交换关联相互作用泛函</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xc</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中去，从而到处</a:t>
            </a:r>
            <a:r>
              <a:rPr lang="en-US" altLang="zh-CN" sz="2000" b="1" dirty="0" smtClean="0">
                <a:solidFill>
                  <a:srgbClr val="060606"/>
                </a:solidFill>
                <a:latin typeface="Times New Roman" pitchFamily="18" charset="0"/>
                <a:ea typeface="楷体" pitchFamily="49" charset="-122"/>
                <a:sym typeface="Symbol"/>
              </a:rPr>
              <a:t>K-S</a:t>
            </a:r>
            <a:r>
              <a:rPr lang="zh-CN" altLang="en-US" sz="2000" b="1" dirty="0" smtClean="0">
                <a:solidFill>
                  <a:srgbClr val="060606"/>
                </a:solidFill>
                <a:latin typeface="Times New Roman" pitchFamily="18" charset="0"/>
                <a:ea typeface="楷体" pitchFamily="49" charset="-122"/>
                <a:sym typeface="Symbol"/>
              </a:rPr>
              <a:t>单电子方程。与</a:t>
            </a:r>
            <a:r>
              <a:rPr lang="en-US" altLang="zh-CN" sz="2000" b="1" dirty="0" err="1" smtClean="0">
                <a:solidFill>
                  <a:srgbClr val="060606"/>
                </a:solidFill>
                <a:latin typeface="Times New Roman" pitchFamily="18" charset="0"/>
                <a:ea typeface="楷体" pitchFamily="49" charset="-122"/>
                <a:sym typeface="Symbol"/>
              </a:rPr>
              <a:t>Hatree-Fock</a:t>
            </a:r>
            <a:r>
              <a:rPr lang="zh-CN" altLang="en-US" sz="2000" b="1" dirty="0" smtClean="0">
                <a:solidFill>
                  <a:srgbClr val="060606"/>
                </a:solidFill>
                <a:latin typeface="Times New Roman" pitchFamily="18" charset="0"/>
                <a:ea typeface="楷体" pitchFamily="49" charset="-122"/>
                <a:sym typeface="Symbol"/>
              </a:rPr>
              <a:t>近似相比，密度泛函理论导出单电子</a:t>
            </a:r>
            <a:r>
              <a:rPr lang="en-US" altLang="zh-CN" sz="2000" b="1" dirty="0" smtClean="0">
                <a:solidFill>
                  <a:srgbClr val="060606"/>
                </a:solidFill>
                <a:latin typeface="Times New Roman" pitchFamily="18" charset="0"/>
                <a:ea typeface="楷体" pitchFamily="49" charset="-122"/>
                <a:sym typeface="Symbol"/>
              </a:rPr>
              <a:t>K-S</a:t>
            </a:r>
            <a:r>
              <a:rPr lang="zh-CN" altLang="en-US" sz="2000" b="1" dirty="0" smtClean="0">
                <a:solidFill>
                  <a:srgbClr val="060606"/>
                </a:solidFill>
                <a:latin typeface="Times New Roman" pitchFamily="18" charset="0"/>
                <a:ea typeface="楷体" pitchFamily="49" charset="-122"/>
                <a:sym typeface="Symbol"/>
              </a:rPr>
              <a:t>方程的描述是严格的，因为多粒子系统相互作用的全部复杂性仍然包含在</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xc</a:t>
            </a:r>
            <a:r>
              <a:rPr lang="en-US" altLang="zh-CN" sz="2000" b="1" dirty="0" smtClean="0">
                <a:solidFill>
                  <a:srgbClr val="060606"/>
                </a:solidFill>
                <a:latin typeface="Times New Roman" pitchFamily="18" charset="0"/>
                <a:ea typeface="楷体" pitchFamily="49" charset="-122"/>
                <a:sym typeface="Symbol"/>
              </a:rPr>
              <a:t>[]</a:t>
            </a:r>
          </a:p>
          <a:p>
            <a:pPr algn="ctr"/>
            <a:r>
              <a:rPr lang="en-US" altLang="zh-CN" sz="3200" b="1" dirty="0" err="1" smtClean="0">
                <a:solidFill>
                  <a:srgbClr val="060606"/>
                </a:solidFill>
                <a:latin typeface="Times New Roman" pitchFamily="18" charset="0"/>
                <a:ea typeface="楷体" pitchFamily="49" charset="-122"/>
                <a:sym typeface="Symbol"/>
              </a:rPr>
              <a:t>E</a:t>
            </a:r>
            <a:r>
              <a:rPr lang="en-US" altLang="zh-CN" sz="3200" b="1" baseline="-25000" dirty="0" err="1" smtClean="0">
                <a:solidFill>
                  <a:srgbClr val="060606"/>
                </a:solidFill>
                <a:latin typeface="Times New Roman" pitchFamily="18" charset="0"/>
                <a:ea typeface="楷体" pitchFamily="49" charset="-122"/>
                <a:sym typeface="Symbol"/>
              </a:rPr>
              <a:t>xc</a:t>
            </a:r>
            <a:r>
              <a:rPr lang="en-US" altLang="zh-CN" sz="3200" b="1" dirty="0" smtClean="0">
                <a:solidFill>
                  <a:srgbClr val="060606"/>
                </a:solidFill>
                <a:latin typeface="Times New Roman" pitchFamily="18" charset="0"/>
                <a:ea typeface="楷体" pitchFamily="49" charset="-122"/>
                <a:sym typeface="Symbol"/>
              </a:rPr>
              <a:t>[]</a:t>
            </a:r>
            <a:r>
              <a:rPr lang="zh-CN" altLang="en-US" sz="3200" b="1" dirty="0" smtClean="0">
                <a:solidFill>
                  <a:srgbClr val="060606"/>
                </a:solidFill>
                <a:latin typeface="Times New Roman" pitchFamily="18" charset="0"/>
                <a:ea typeface="楷体" pitchFamily="49" charset="-122"/>
                <a:sym typeface="Symbol"/>
              </a:rPr>
              <a:t>仍是未知的！</a:t>
            </a:r>
            <a:endParaRPr lang="en-US" altLang="zh-CN" sz="3200" b="1" dirty="0" smtClean="0">
              <a:solidFill>
                <a:srgbClr val="060606"/>
              </a:solidFill>
              <a:latin typeface="Times New Roman" pitchFamily="18" charset="0"/>
              <a:ea typeface="楷体" pitchFamily="49" charset="-122"/>
              <a:sym typeface="Symbol"/>
            </a:endParaRPr>
          </a:p>
        </p:txBody>
      </p:sp>
      <p:graphicFrame>
        <p:nvGraphicFramePr>
          <p:cNvPr id="8" name="Object 6"/>
          <p:cNvGraphicFramePr>
            <a:graphicFrameLocks noChangeAspect="1"/>
          </p:cNvGraphicFramePr>
          <p:nvPr/>
        </p:nvGraphicFramePr>
        <p:xfrm>
          <a:off x="428596" y="1928802"/>
          <a:ext cx="4540250" cy="636588"/>
        </p:xfrm>
        <a:graphic>
          <a:graphicData uri="http://schemas.openxmlformats.org/presentationml/2006/ole">
            <p:oleObj spid="_x0000_s97282" name="Equation" r:id="rId3" imgW="1993680" imgH="279360" progId="Equation.DSMT4">
              <p:embed/>
            </p:oleObj>
          </a:graphicData>
        </a:graphic>
      </p:graphicFrame>
      <p:graphicFrame>
        <p:nvGraphicFramePr>
          <p:cNvPr id="9" name="Object 7"/>
          <p:cNvGraphicFramePr>
            <a:graphicFrameLocks noChangeAspect="1"/>
          </p:cNvGraphicFramePr>
          <p:nvPr/>
        </p:nvGraphicFramePr>
        <p:xfrm>
          <a:off x="428596" y="2714620"/>
          <a:ext cx="6159500" cy="1677987"/>
        </p:xfrm>
        <a:graphic>
          <a:graphicData uri="http://schemas.openxmlformats.org/presentationml/2006/ole">
            <p:oleObj spid="_x0000_s97283" name="Equation" r:id="rId4" imgW="2705040" imgH="736560" progId="Equation.DSMT4">
              <p:embed/>
            </p:oleObj>
          </a:graphicData>
        </a:graphic>
      </p:graphicFrame>
      <p:graphicFrame>
        <p:nvGraphicFramePr>
          <p:cNvPr id="10" name="Object 6"/>
          <p:cNvGraphicFramePr>
            <a:graphicFrameLocks noChangeAspect="1"/>
          </p:cNvGraphicFramePr>
          <p:nvPr/>
        </p:nvGraphicFramePr>
        <p:xfrm>
          <a:off x="928662" y="785794"/>
          <a:ext cx="1863725" cy="1031875"/>
        </p:xfrm>
        <a:graphic>
          <a:graphicData uri="http://schemas.openxmlformats.org/presentationml/2006/ole">
            <p:oleObj spid="_x0000_s97284" name="Equation" r:id="rId5" imgW="825480" imgH="457200" progId="Equation.DSMT4">
              <p:embed/>
            </p:oleObj>
          </a:graphicData>
        </a:graphic>
      </p:graphicFrame>
      <p:sp>
        <p:nvSpPr>
          <p:cNvPr id="11" name="右大括号 10"/>
          <p:cNvSpPr/>
          <p:nvPr/>
        </p:nvSpPr>
        <p:spPr>
          <a:xfrm>
            <a:off x="6429388" y="928670"/>
            <a:ext cx="642942" cy="35004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7086600" y="2500306"/>
            <a:ext cx="2024913" cy="400110"/>
          </a:xfrm>
          <a:prstGeom prst="rect">
            <a:avLst/>
          </a:prstGeom>
          <a:noFill/>
        </p:spPr>
        <p:txBody>
          <a:bodyPr wrap="none" rtlCol="0">
            <a:spAutoFit/>
          </a:bodyPr>
          <a:lstStyle/>
          <a:p>
            <a:r>
              <a:rPr lang="en-US" altLang="zh-CN" sz="2000" b="1" dirty="0" smtClean="0">
                <a:solidFill>
                  <a:srgbClr val="060606"/>
                </a:solidFill>
                <a:latin typeface="Times New Roman" pitchFamily="18" charset="0"/>
                <a:ea typeface="楷体" pitchFamily="49" charset="-122"/>
                <a:sym typeface="Symbol"/>
              </a:rPr>
              <a:t>Kohn-Sham</a:t>
            </a:r>
            <a:r>
              <a:rPr lang="zh-CN" altLang="en-US" sz="2000" b="1" dirty="0" smtClean="0">
                <a:solidFill>
                  <a:srgbClr val="060606"/>
                </a:solidFill>
                <a:latin typeface="Times New Roman" pitchFamily="18" charset="0"/>
                <a:ea typeface="楷体" pitchFamily="49" charset="-122"/>
                <a:sym typeface="Symbol"/>
              </a:rPr>
              <a:t>方程</a:t>
            </a:r>
            <a:endParaRPr lang="zh-CN" altLang="en-US" sz="2000" b="1" dirty="0">
              <a:solidFill>
                <a:srgbClr val="060606"/>
              </a:solidFill>
              <a:latin typeface="Times New Roman" pitchFamily="18" charset="0"/>
              <a:ea typeface="楷体" pitchFamily="49" charset="-122"/>
              <a:sym typeface="Symbo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79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381000" y="1582341"/>
            <a:ext cx="8229600" cy="3785652"/>
          </a:xfrm>
          <a:prstGeom prst="rect">
            <a:avLst/>
          </a:prstGeom>
        </p:spPr>
        <p:txBody>
          <a:bodyPr wrap="square">
            <a:spAutoFit/>
          </a:bodyPr>
          <a:lstStyle/>
          <a:p>
            <a:pPr algn="just"/>
            <a:r>
              <a:rPr lang="en-US" altLang="zh-CN" sz="2000" b="1" dirty="0" smtClean="0">
                <a:solidFill>
                  <a:srgbClr val="060606"/>
                </a:solidFill>
                <a:latin typeface="Times New Roman" pitchFamily="18" charset="0"/>
                <a:ea typeface="楷体" pitchFamily="49" charset="-122"/>
                <a:sym typeface="Symbol"/>
              </a:rPr>
              <a:t>K-S</a:t>
            </a:r>
            <a:r>
              <a:rPr lang="zh-CN" altLang="en-US" sz="2000" b="1" dirty="0" smtClean="0">
                <a:solidFill>
                  <a:srgbClr val="060606"/>
                </a:solidFill>
                <a:latin typeface="Times New Roman" pitchFamily="18" charset="0"/>
                <a:ea typeface="楷体" pitchFamily="49" charset="-122"/>
                <a:sym typeface="Symbol"/>
              </a:rPr>
              <a:t>方程的特点：</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r>
              <a:rPr lang="zh-CN" altLang="en-US" sz="2000" b="1" dirty="0" smtClean="0">
                <a:solidFill>
                  <a:srgbClr val="060606"/>
                </a:solidFill>
                <a:latin typeface="Times New Roman" pitchFamily="18" charset="0"/>
                <a:ea typeface="楷体" pitchFamily="49" charset="-122"/>
                <a:sym typeface="Symbol"/>
              </a:rPr>
              <a:t>通过引入</a:t>
            </a:r>
            <a:r>
              <a:rPr lang="en-US" altLang="zh-CN" sz="2000" b="1" dirty="0" smtClean="0">
                <a:solidFill>
                  <a:srgbClr val="060606"/>
                </a:solidFill>
                <a:latin typeface="Times New Roman" pitchFamily="18" charset="0"/>
                <a:ea typeface="楷体" pitchFamily="49" charset="-122"/>
                <a:sym typeface="Symbol"/>
              </a:rPr>
              <a:t>N</a:t>
            </a:r>
            <a:r>
              <a:rPr lang="zh-CN" altLang="en-US" sz="2000" b="1" dirty="0" smtClean="0">
                <a:solidFill>
                  <a:srgbClr val="060606"/>
                </a:solidFill>
                <a:latin typeface="Times New Roman" pitchFamily="18" charset="0"/>
                <a:ea typeface="楷体" pitchFamily="49" charset="-122"/>
                <a:sym typeface="Symbol"/>
              </a:rPr>
              <a:t>个单电子驳岸书，严格计算出了动能的主要部分，代价是需要求解</a:t>
            </a:r>
            <a:r>
              <a:rPr lang="en-US" altLang="zh-CN" sz="2000" b="1" dirty="0" smtClean="0">
                <a:solidFill>
                  <a:srgbClr val="060606"/>
                </a:solidFill>
                <a:latin typeface="Times New Roman" pitchFamily="18" charset="0"/>
                <a:ea typeface="楷体" pitchFamily="49" charset="-122"/>
                <a:sym typeface="Symbol"/>
              </a:rPr>
              <a:t>N</a:t>
            </a:r>
            <a:r>
              <a:rPr lang="zh-CN" altLang="en-US" sz="2000" b="1" dirty="0" smtClean="0">
                <a:solidFill>
                  <a:srgbClr val="060606"/>
                </a:solidFill>
                <a:latin typeface="Times New Roman" pitchFamily="18" charset="0"/>
                <a:ea typeface="楷体" pitchFamily="49" charset="-122"/>
                <a:sym typeface="Symbol"/>
              </a:rPr>
              <a:t>个方程；</a:t>
            </a: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r>
              <a:rPr lang="en-US" altLang="zh-CN" sz="2000" b="1" dirty="0" smtClean="0">
                <a:solidFill>
                  <a:srgbClr val="060606"/>
                </a:solidFill>
                <a:latin typeface="Times New Roman" pitchFamily="18" charset="0"/>
                <a:ea typeface="楷体" pitchFamily="49" charset="-122"/>
                <a:sym typeface="Symbol"/>
              </a:rPr>
              <a:t> </a:t>
            </a:r>
            <a:r>
              <a:rPr lang="zh-CN" altLang="en-US" sz="2000" b="1" dirty="0" smtClean="0">
                <a:solidFill>
                  <a:srgbClr val="060606"/>
                </a:solidFill>
                <a:latin typeface="Times New Roman" pitchFamily="18" charset="0"/>
                <a:ea typeface="楷体" pitchFamily="49" charset="-122"/>
                <a:sym typeface="Symbol"/>
              </a:rPr>
              <a:t>除了更一般的</a:t>
            </a:r>
            <a:r>
              <a:rPr lang="en-US" altLang="zh-CN" sz="2000" b="1" dirty="0" smtClean="0">
                <a:solidFill>
                  <a:srgbClr val="060606"/>
                </a:solidFill>
                <a:latin typeface="Times New Roman" pitchFamily="18" charset="0"/>
                <a:ea typeface="楷体" pitchFamily="49" charset="-122"/>
                <a:sym typeface="Symbol"/>
              </a:rPr>
              <a:t>local</a:t>
            </a:r>
            <a:r>
              <a:rPr lang="zh-CN" altLang="en-US" sz="2000" b="1" dirty="0" smtClean="0">
                <a:solidFill>
                  <a:srgbClr val="060606"/>
                </a:solidFill>
                <a:latin typeface="Times New Roman" pitchFamily="18" charset="0"/>
                <a:ea typeface="楷体" pitchFamily="49" charset="-122"/>
                <a:sym typeface="Symbol"/>
              </a:rPr>
              <a:t>势外，</a:t>
            </a:r>
            <a:r>
              <a:rPr lang="en-US" altLang="zh-CN" sz="2000" b="1" dirty="0" smtClean="0">
                <a:solidFill>
                  <a:srgbClr val="060606"/>
                </a:solidFill>
                <a:latin typeface="Times New Roman" pitchFamily="18" charset="0"/>
                <a:ea typeface="楷体" pitchFamily="49" charset="-122"/>
                <a:sym typeface="Symbol"/>
              </a:rPr>
              <a:t>KS</a:t>
            </a:r>
            <a:r>
              <a:rPr lang="zh-CN" altLang="en-US" sz="2000" b="1" dirty="0" smtClean="0">
                <a:solidFill>
                  <a:srgbClr val="060606"/>
                </a:solidFill>
                <a:latin typeface="Times New Roman" pitchFamily="18" charset="0"/>
                <a:ea typeface="楷体" pitchFamily="49" charset="-122"/>
                <a:sym typeface="Symbol"/>
              </a:rPr>
              <a:t>方程与</a:t>
            </a:r>
            <a:r>
              <a:rPr lang="en-US" altLang="zh-CN" sz="2000" b="1" dirty="0" err="1" smtClean="0">
                <a:solidFill>
                  <a:srgbClr val="060606"/>
                </a:solidFill>
                <a:latin typeface="Times New Roman" pitchFamily="18" charset="0"/>
                <a:ea typeface="楷体" pitchFamily="49" charset="-122"/>
                <a:sym typeface="Symbol"/>
              </a:rPr>
              <a:t>Hatree</a:t>
            </a:r>
            <a:r>
              <a:rPr lang="zh-CN" altLang="en-US" sz="2000" b="1" dirty="0" smtClean="0">
                <a:solidFill>
                  <a:srgbClr val="060606"/>
                </a:solidFill>
                <a:latin typeface="Times New Roman" pitchFamily="18" charset="0"/>
                <a:ea typeface="楷体" pitchFamily="49" charset="-122"/>
                <a:sym typeface="Symbol"/>
              </a:rPr>
              <a:t>方程具有相似的形式，求解</a:t>
            </a:r>
            <a:r>
              <a:rPr lang="en-US" altLang="zh-CN" sz="2000" b="1" dirty="0" smtClean="0">
                <a:solidFill>
                  <a:srgbClr val="060606"/>
                </a:solidFill>
                <a:latin typeface="Times New Roman" pitchFamily="18" charset="0"/>
                <a:ea typeface="楷体" pitchFamily="49" charset="-122"/>
                <a:sym typeface="Symbol"/>
              </a:rPr>
              <a:t>KS</a:t>
            </a:r>
            <a:r>
              <a:rPr lang="zh-CN" altLang="en-US" sz="2000" b="1" dirty="0" smtClean="0">
                <a:solidFill>
                  <a:srgbClr val="060606"/>
                </a:solidFill>
                <a:latin typeface="Times New Roman" pitchFamily="18" charset="0"/>
                <a:ea typeface="楷体" pitchFamily="49" charset="-122"/>
                <a:sym typeface="Symbol"/>
              </a:rPr>
              <a:t>方程的计算量也相差不大，但比求解具有</a:t>
            </a:r>
            <a:r>
              <a:rPr lang="en-US" altLang="zh-CN" sz="2000" b="1" dirty="0" smtClean="0">
                <a:solidFill>
                  <a:srgbClr val="060606"/>
                </a:solidFill>
                <a:latin typeface="Times New Roman" pitchFamily="18" charset="0"/>
                <a:ea typeface="楷体" pitchFamily="49" charset="-122"/>
                <a:sym typeface="Symbol"/>
              </a:rPr>
              <a:t>non-local</a:t>
            </a:r>
            <a:r>
              <a:rPr lang="zh-CN" altLang="en-US" sz="2000" b="1" dirty="0" smtClean="0">
                <a:solidFill>
                  <a:srgbClr val="060606"/>
                </a:solidFill>
                <a:latin typeface="Times New Roman" pitchFamily="18" charset="0"/>
                <a:ea typeface="楷体" pitchFamily="49" charset="-122"/>
                <a:sym typeface="Symbol"/>
              </a:rPr>
              <a:t>势的</a:t>
            </a:r>
            <a:r>
              <a:rPr lang="en-US" altLang="zh-CN" sz="2000" b="1" dirty="0" smtClean="0">
                <a:solidFill>
                  <a:srgbClr val="060606"/>
                </a:solidFill>
                <a:latin typeface="Times New Roman" pitchFamily="18" charset="0"/>
                <a:ea typeface="楷体" pitchFamily="49" charset="-122"/>
                <a:sym typeface="Symbol"/>
              </a:rPr>
              <a:t>HF</a:t>
            </a:r>
            <a:r>
              <a:rPr lang="zh-CN" altLang="en-US" sz="2000" b="1" dirty="0" smtClean="0">
                <a:solidFill>
                  <a:srgbClr val="060606"/>
                </a:solidFill>
                <a:latin typeface="Times New Roman" pitchFamily="18" charset="0"/>
                <a:ea typeface="楷体" pitchFamily="49" charset="-122"/>
                <a:sym typeface="Symbol"/>
              </a:rPr>
              <a:t>方程要简单；</a:t>
            </a: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r>
              <a:rPr lang="zh-CN" altLang="en-US" sz="2000" b="1" dirty="0" smtClean="0">
                <a:solidFill>
                  <a:srgbClr val="060606"/>
                </a:solidFill>
                <a:latin typeface="Times New Roman" pitchFamily="18" charset="0"/>
                <a:ea typeface="楷体" pitchFamily="49" charset="-122"/>
                <a:sym typeface="Symbol"/>
              </a:rPr>
              <a:t>尽管</a:t>
            </a:r>
            <a:r>
              <a:rPr lang="en-US" altLang="zh-CN" sz="2000" b="1" dirty="0" err="1" smtClean="0">
                <a:solidFill>
                  <a:srgbClr val="060606"/>
                </a:solidFill>
                <a:latin typeface="Times New Roman" pitchFamily="18" charset="0"/>
                <a:ea typeface="楷体" pitchFamily="49" charset="-122"/>
                <a:sym typeface="Symbol"/>
              </a:rPr>
              <a:t>Hatree</a:t>
            </a:r>
            <a:r>
              <a:rPr lang="zh-CN" altLang="en-US" sz="2000" b="1" dirty="0" smtClean="0">
                <a:solidFill>
                  <a:srgbClr val="060606"/>
                </a:solidFill>
                <a:latin typeface="Times New Roman" pitchFamily="18" charset="0"/>
                <a:ea typeface="楷体" pitchFamily="49" charset="-122"/>
                <a:sym typeface="Symbol"/>
              </a:rPr>
              <a:t>、</a:t>
            </a:r>
            <a:r>
              <a:rPr lang="en-US" altLang="zh-CN" sz="2000" b="1" dirty="0" err="1" smtClean="0">
                <a:solidFill>
                  <a:srgbClr val="060606"/>
                </a:solidFill>
                <a:latin typeface="Times New Roman" pitchFamily="18" charset="0"/>
                <a:ea typeface="楷体" pitchFamily="49" charset="-122"/>
                <a:sym typeface="Symbol"/>
              </a:rPr>
              <a:t>Hatree-Fock</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Kohn-Sham</a:t>
            </a:r>
            <a:r>
              <a:rPr lang="zh-CN" altLang="en-US" sz="2000" b="1" dirty="0" smtClean="0">
                <a:solidFill>
                  <a:srgbClr val="060606"/>
                </a:solidFill>
                <a:latin typeface="Times New Roman" pitchFamily="18" charset="0"/>
                <a:ea typeface="楷体" pitchFamily="49" charset="-122"/>
                <a:sym typeface="Symbol"/>
              </a:rPr>
              <a:t>方程都提供了一个多电子体系的单电子方法，但三者有本质差别，前两个一开始就引入了近似，而</a:t>
            </a:r>
            <a:r>
              <a:rPr lang="en-US" altLang="zh-CN" sz="2000" b="1" dirty="0" smtClean="0">
                <a:solidFill>
                  <a:srgbClr val="060606"/>
                </a:solidFill>
                <a:latin typeface="Times New Roman" pitchFamily="18" charset="0"/>
                <a:ea typeface="楷体" pitchFamily="49" charset="-122"/>
                <a:sym typeface="Symbol"/>
              </a:rPr>
              <a:t>Kohn-Sham</a:t>
            </a:r>
            <a:r>
              <a:rPr lang="zh-CN" altLang="en-US" sz="2000" b="1" dirty="0" smtClean="0">
                <a:solidFill>
                  <a:srgbClr val="060606"/>
                </a:solidFill>
                <a:latin typeface="Times New Roman" pitchFamily="18" charset="0"/>
                <a:ea typeface="楷体" pitchFamily="49" charset="-122"/>
                <a:sym typeface="Symbol"/>
              </a:rPr>
              <a:t>原则上是严格的。</a:t>
            </a:r>
            <a:endParaRPr lang="en-US" altLang="zh-CN" sz="20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6" name="矩形 5"/>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7" name="矩形 6"/>
          <p:cNvSpPr/>
          <p:nvPr/>
        </p:nvSpPr>
        <p:spPr>
          <a:xfrm>
            <a:off x="457200" y="1689080"/>
            <a:ext cx="8229600" cy="3416320"/>
          </a:xfrm>
          <a:prstGeom prst="rect">
            <a:avLst/>
          </a:prstGeom>
        </p:spPr>
        <p:txBody>
          <a:bodyPr wrap="square">
            <a:spAutoFit/>
          </a:bodyPr>
          <a:lstStyle/>
          <a:p>
            <a:pPr>
              <a:buFont typeface="Wingdings" pitchFamily="2" charset="2"/>
              <a:buChar char="u"/>
            </a:pPr>
            <a:r>
              <a:rPr lang="zh-CN" altLang="en-US" sz="2400" b="1" dirty="0" smtClean="0">
                <a:solidFill>
                  <a:srgbClr val="060606"/>
                </a:solidFill>
                <a:latin typeface="Times New Roman" pitchFamily="18" charset="0"/>
                <a:ea typeface="楷体" pitchFamily="49" charset="-122"/>
              </a:rPr>
              <a:t>本子上它不需要任何经验调节参数</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r>
              <a:rPr lang="zh-CN" altLang="en-US" sz="2400" b="1" dirty="0" smtClean="0">
                <a:solidFill>
                  <a:srgbClr val="060606"/>
                </a:solidFill>
                <a:latin typeface="Times New Roman" pitchFamily="18" charset="0"/>
                <a:ea typeface="楷体" pitchFamily="49" charset="-122"/>
              </a:rPr>
              <a:t>而是从描述微观粒子运动的薛定谔方程出发</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在对交换关联能作合理近似后可以较准确地决定原子核与多体电子系统的基态能量及电子结构</a:t>
            </a: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endParaRPr lang="en-US" altLang="zh-CN" sz="2400" b="1" dirty="0" smtClean="0">
              <a:solidFill>
                <a:srgbClr val="060606"/>
              </a:solidFill>
              <a:latin typeface="Times New Roman" pitchFamily="18" charset="0"/>
              <a:ea typeface="楷体" pitchFamily="49" charset="-122"/>
            </a:endParaRPr>
          </a:p>
          <a:p>
            <a:pPr>
              <a:buFont typeface="Wingdings" pitchFamily="2" charset="2"/>
              <a:buChar char="u"/>
            </a:pPr>
            <a:r>
              <a:rPr lang="en-US" altLang="zh-CN" sz="2400" b="1" dirty="0" smtClean="0">
                <a:solidFill>
                  <a:srgbClr val="060606"/>
                </a:solidFill>
                <a:latin typeface="Times New Roman" pitchFamily="18" charset="0"/>
                <a:ea typeface="楷体" pitchFamily="49" charset="-122"/>
              </a:rPr>
              <a:t> </a:t>
            </a:r>
            <a:r>
              <a:rPr lang="zh-CN" altLang="en-US" sz="2400" b="1" dirty="0" smtClean="0">
                <a:solidFill>
                  <a:srgbClr val="060606"/>
                </a:solidFill>
                <a:latin typeface="Times New Roman" pitchFamily="18" charset="0"/>
                <a:ea typeface="楷体" pitchFamily="49" charset="-122"/>
              </a:rPr>
              <a:t>并通过这些信息便可以得到所研究体系的结构性质以及各种电子性质</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412081"/>
            <a:ext cx="7786742" cy="3785652"/>
          </a:xfrm>
          <a:prstGeom prst="rect">
            <a:avLst/>
          </a:prstGeom>
          <a:noFill/>
        </p:spPr>
        <p:txBody>
          <a:bodyPr wrap="square" rtlCol="0">
            <a:spAutoFit/>
          </a:bodyPr>
          <a:lstStyle/>
          <a:p>
            <a:pPr marL="342900" indent="-342900" algn="just"/>
            <a:r>
              <a:rPr lang="zh-CN" altLang="en-US" sz="2000" b="1" dirty="0" smtClean="0">
                <a:solidFill>
                  <a:srgbClr val="060606"/>
                </a:solidFill>
                <a:latin typeface="Times New Roman" pitchFamily="18" charset="0"/>
                <a:ea typeface="楷体" pitchFamily="49" charset="-122"/>
                <a:sym typeface="Symbol"/>
              </a:rPr>
              <a:t>交换关联泛函的简化：</a:t>
            </a: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r>
              <a:rPr lang="zh-CN" altLang="en-US" sz="2000" b="1" dirty="0" smtClean="0">
                <a:solidFill>
                  <a:srgbClr val="060606"/>
                </a:solidFill>
                <a:latin typeface="Times New Roman" pitchFamily="18" charset="0"/>
                <a:ea typeface="楷体" pitchFamily="49" charset="-122"/>
                <a:sym typeface="Symbol"/>
              </a:rPr>
              <a:t>在</a:t>
            </a:r>
            <a:r>
              <a:rPr lang="en-US" altLang="zh-CN" sz="2000" b="1" dirty="0" smtClean="0">
                <a:solidFill>
                  <a:srgbClr val="060606"/>
                </a:solidFill>
                <a:latin typeface="Times New Roman" pitchFamily="18" charset="0"/>
                <a:ea typeface="楷体" pitchFamily="49" charset="-122"/>
                <a:sym typeface="Symbol"/>
              </a:rPr>
              <a:t>K-S</a:t>
            </a:r>
            <a:r>
              <a:rPr lang="zh-CN" altLang="en-US" sz="2000" b="1" dirty="0" smtClean="0">
                <a:solidFill>
                  <a:srgbClr val="060606"/>
                </a:solidFill>
                <a:latin typeface="Times New Roman" pitchFamily="18" charset="0"/>
                <a:ea typeface="楷体" pitchFamily="49" charset="-122"/>
                <a:sym typeface="Symbol"/>
              </a:rPr>
              <a:t>方程的框架下，多电子系统基态特性问题能在形式上转化成有效单电子问题，这种方案与</a:t>
            </a:r>
            <a:r>
              <a:rPr lang="en-US" altLang="zh-CN" sz="2000" b="1" dirty="0" err="1" smtClean="0">
                <a:solidFill>
                  <a:srgbClr val="060606"/>
                </a:solidFill>
                <a:latin typeface="Times New Roman" pitchFamily="18" charset="0"/>
                <a:ea typeface="楷体" pitchFamily="49" charset="-122"/>
                <a:sym typeface="Symbol"/>
              </a:rPr>
              <a:t>Hatree-Fock</a:t>
            </a:r>
            <a:r>
              <a:rPr lang="zh-CN" altLang="en-US" sz="2000" b="1" dirty="0" smtClean="0">
                <a:solidFill>
                  <a:srgbClr val="060606"/>
                </a:solidFill>
                <a:latin typeface="Times New Roman" pitchFamily="18" charset="0"/>
                <a:ea typeface="楷体" pitchFamily="49" charset="-122"/>
                <a:sym typeface="Symbol"/>
              </a:rPr>
              <a:t>近似使相似的，但是解释比</a:t>
            </a:r>
            <a:r>
              <a:rPr lang="en-US" altLang="zh-CN" sz="2000" b="1" dirty="0" err="1" smtClean="0">
                <a:solidFill>
                  <a:srgbClr val="060606"/>
                </a:solidFill>
                <a:latin typeface="Times New Roman" pitchFamily="18" charset="0"/>
                <a:ea typeface="楷体" pitchFamily="49" charset="-122"/>
                <a:sym typeface="Symbol"/>
              </a:rPr>
              <a:t>Hatree-Fock</a:t>
            </a:r>
            <a:r>
              <a:rPr lang="zh-CN" altLang="en-US" sz="2000" b="1" dirty="0" smtClean="0">
                <a:solidFill>
                  <a:srgbClr val="060606"/>
                </a:solidFill>
                <a:latin typeface="Times New Roman" pitchFamily="18" charset="0"/>
                <a:ea typeface="楷体" pitchFamily="49" charset="-122"/>
                <a:sym typeface="Symbol"/>
              </a:rPr>
              <a:t>近似更简单、更严密。</a:t>
            </a: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r>
              <a:rPr lang="zh-CN" altLang="en-US" sz="2000" b="1" dirty="0" smtClean="0">
                <a:solidFill>
                  <a:srgbClr val="060606"/>
                </a:solidFill>
                <a:latin typeface="Times New Roman" pitchFamily="18" charset="0"/>
                <a:ea typeface="楷体" pitchFamily="49" charset="-122"/>
                <a:sym typeface="Symbol"/>
              </a:rPr>
              <a:t>然而这只有在找出了交换</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关联能泛函</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xc</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的准确的，便于表达的形式才是有实际意义的。</a:t>
            </a: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r>
              <a:rPr lang="zh-CN" altLang="en-US" sz="2000" b="1" dirty="0" smtClean="0">
                <a:solidFill>
                  <a:srgbClr val="060606"/>
                </a:solidFill>
                <a:latin typeface="Times New Roman" pitchFamily="18" charset="0"/>
                <a:ea typeface="楷体" pitchFamily="49" charset="-122"/>
                <a:sym typeface="Symbol"/>
              </a:rPr>
              <a:t>因此，交换</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关联泛函在密度泛函理论中占有重要的地位！</a:t>
            </a:r>
            <a:endParaRPr lang="en-US" altLang="zh-CN" sz="2000" b="1" dirty="0" smtClean="0">
              <a:solidFill>
                <a:srgbClr val="060606"/>
              </a:solidFill>
              <a:latin typeface="Times New Roman" pitchFamily="18" charset="0"/>
              <a:ea typeface="楷体" pitchFamily="49" charset="-122"/>
              <a:sym typeface="Symbol"/>
            </a:endParaRPr>
          </a:p>
          <a:p>
            <a:pPr marL="342900" indent="-342900" algn="just">
              <a:buAutoNum type="arabicPeriod"/>
            </a:pPr>
            <a:endParaRPr lang="en-US" altLang="zh-CN" sz="2000" b="1" dirty="0" smtClean="0">
              <a:solidFill>
                <a:srgbClr val="060606"/>
              </a:solidFill>
              <a:latin typeface="Times New Roman" pitchFamily="18" charset="0"/>
              <a:ea typeface="楷体" pitchFamily="49" charset="-122"/>
              <a:sym typeface="Symbo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548348"/>
            <a:ext cx="7786742" cy="3785652"/>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但是，作为电子基态密度的能量泛函</a:t>
            </a:r>
            <a:r>
              <a:rPr lang="en-US" altLang="zh-CN" sz="2000" b="1" dirty="0" smtClean="0">
                <a:solidFill>
                  <a:srgbClr val="060606"/>
                </a:solidFill>
                <a:latin typeface="Times New Roman" pitchFamily="18" charset="0"/>
                <a:ea typeface="楷体" pitchFamily="49" charset="-122"/>
                <a:sym typeface="Symbol"/>
              </a:rPr>
              <a:t>G[]</a:t>
            </a:r>
            <a:r>
              <a:rPr lang="zh-CN" altLang="en-US" sz="2000" b="1" dirty="0" smtClean="0">
                <a:solidFill>
                  <a:srgbClr val="060606"/>
                </a:solidFill>
                <a:latin typeface="Times New Roman" pitchFamily="18" charset="0"/>
                <a:ea typeface="楷体" pitchFamily="49" charset="-122"/>
                <a:sym typeface="Symbol"/>
              </a:rPr>
              <a:t>一般只可写成下列复杂的积分形式</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对于空间</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处电子密度的任意微笑改变，它将不仅引起</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处能量密度泛函的变化，同时也将改变整个相互作用体系中各处的</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说明</a:t>
            </a:r>
            <a:r>
              <a:rPr lang="en-US" altLang="zh-CN" sz="2000" b="1" dirty="0" smtClean="0">
                <a:solidFill>
                  <a:srgbClr val="060606"/>
                </a:solidFill>
                <a:latin typeface="Times New Roman" pitchFamily="18" charset="0"/>
                <a:ea typeface="楷体" pitchFamily="49" charset="-122"/>
                <a:sym typeface="Symbol"/>
              </a:rPr>
              <a:t>G</a:t>
            </a:r>
            <a:r>
              <a:rPr lang="zh-CN" altLang="en-US" sz="2000" b="1" dirty="0" smtClean="0">
                <a:solidFill>
                  <a:srgbClr val="060606"/>
                </a:solidFill>
                <a:latin typeface="Times New Roman" pitchFamily="18" charset="0"/>
                <a:ea typeface="楷体" pitchFamily="49" charset="-122"/>
                <a:sym typeface="Symbol"/>
              </a:rPr>
              <a:t>对的依赖是非定域的，也就是说泛函式依赖于整个密度分布。</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由此可知，             对的依赖也是非定域的。</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838200" y="2498467"/>
          <a:ext cx="7205690" cy="580256"/>
        </p:xfrm>
        <a:graphic>
          <a:graphicData uri="http://schemas.openxmlformats.org/presentationml/2006/ole">
            <p:oleObj spid="_x0000_s98306" name="Equation" r:id="rId3" imgW="3466800" imgH="279360" progId="Equation.DSMT4">
              <p:embed/>
            </p:oleObj>
          </a:graphicData>
        </a:graphic>
      </p:graphicFrame>
      <p:graphicFrame>
        <p:nvGraphicFramePr>
          <p:cNvPr id="98307" name="Object 3"/>
          <p:cNvGraphicFramePr>
            <a:graphicFrameLocks noChangeAspect="1"/>
          </p:cNvGraphicFramePr>
          <p:nvPr/>
        </p:nvGraphicFramePr>
        <p:xfrm>
          <a:off x="1981200" y="4936867"/>
          <a:ext cx="750888" cy="384175"/>
        </p:xfrm>
        <a:graphic>
          <a:graphicData uri="http://schemas.openxmlformats.org/presentationml/2006/ole">
            <p:oleObj spid="_x0000_s98307" name="Equation" r:id="rId4" imgW="444240" imgH="228600" progId="Equation.DSMT4">
              <p:embed/>
            </p:oleObj>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228600" y="1603712"/>
            <a:ext cx="8839200" cy="4401205"/>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只有当垫子密度的空间变化足够缓慢时，才可以对以上的            做展开</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这里</a:t>
            </a:r>
            <a:r>
              <a:rPr lang="en-US" altLang="zh-CN" sz="2000" b="1" dirty="0" smtClean="0">
                <a:solidFill>
                  <a:srgbClr val="060606"/>
                </a:solidFill>
                <a:latin typeface="Times New Roman" pitchFamily="18" charset="0"/>
                <a:ea typeface="楷体" pitchFamily="49" charset="-122"/>
                <a:sym typeface="Symbol"/>
              </a:rPr>
              <a:t>g</a:t>
            </a:r>
            <a:r>
              <a:rPr lang="en-US" altLang="zh-CN" sz="2000" b="1" baseline="-25000" dirty="0" smtClean="0">
                <a:solidFill>
                  <a:srgbClr val="060606"/>
                </a:solidFill>
                <a:latin typeface="Times New Roman" pitchFamily="18" charset="0"/>
                <a:ea typeface="楷体" pitchFamily="49" charset="-122"/>
                <a:sym typeface="Symbol"/>
              </a:rPr>
              <a:t>0</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g</a:t>
            </a:r>
            <a:r>
              <a:rPr lang="en-US" altLang="zh-CN" sz="2000" b="1" baseline="-25000" dirty="0" smtClean="0">
                <a:solidFill>
                  <a:srgbClr val="060606"/>
                </a:solidFill>
                <a:latin typeface="Times New Roman" pitchFamily="18" charset="0"/>
                <a:ea typeface="楷体" pitchFamily="49" charset="-122"/>
                <a:sym typeface="Symbol"/>
              </a:rPr>
              <a:t>1</a:t>
            </a:r>
            <a:r>
              <a:rPr lang="zh-CN" altLang="en-US" sz="2000" b="1" dirty="0" smtClean="0">
                <a:solidFill>
                  <a:srgbClr val="060606"/>
                </a:solidFill>
                <a:latin typeface="Times New Roman" pitchFamily="18" charset="0"/>
                <a:ea typeface="楷体" pitchFamily="49" charset="-122"/>
                <a:sym typeface="Symbol"/>
              </a:rPr>
              <a:t>等系数只是电子密度</a:t>
            </a:r>
            <a:r>
              <a:rPr lang="en-US" altLang="zh-CN" sz="2000" b="1" dirty="0" smtClean="0">
                <a:solidFill>
                  <a:srgbClr val="FF0000"/>
                </a:solidFill>
                <a:latin typeface="Times New Roman" pitchFamily="18" charset="0"/>
                <a:ea typeface="楷体" pitchFamily="49" charset="-122"/>
                <a:sym typeface="Symbol"/>
              </a:rPr>
              <a:t>79</a:t>
            </a:r>
            <a:r>
              <a:rPr lang="zh-CN" altLang="en-US" sz="2000" b="1" dirty="0" smtClean="0">
                <a:solidFill>
                  <a:srgbClr val="060606"/>
                </a:solidFill>
                <a:latin typeface="Times New Roman" pitchFamily="18" charset="0"/>
                <a:ea typeface="楷体" pitchFamily="49" charset="-122"/>
                <a:sym typeface="Symbol"/>
              </a:rPr>
              <a:t></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的定域函数，而非泛函式依赖关系</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当仅取展开式的首项时，就是局域密度近似</a:t>
            </a:r>
            <a:r>
              <a:rPr lang="en-US" altLang="zh-CN" sz="2000" b="1" dirty="0" smtClean="0">
                <a:solidFill>
                  <a:srgbClr val="060606"/>
                </a:solidFill>
                <a:latin typeface="Times New Roman" pitchFamily="18" charset="0"/>
                <a:ea typeface="楷体" pitchFamily="49" charset="-122"/>
                <a:sym typeface="Symbol"/>
              </a:rPr>
              <a:t> (Local density approximation, </a:t>
            </a:r>
            <a:r>
              <a:rPr lang="zh-CN" altLang="en-US" sz="2000" b="1" dirty="0" smtClean="0">
                <a:solidFill>
                  <a:srgbClr val="060606"/>
                </a:solidFill>
                <a:latin typeface="Times New Roman" pitchFamily="18" charset="0"/>
                <a:ea typeface="楷体" pitchFamily="49" charset="-122"/>
                <a:sym typeface="Symbol"/>
              </a:rPr>
              <a:t>简称</a:t>
            </a:r>
            <a:r>
              <a:rPr lang="en-US" altLang="zh-CN" sz="2000" b="1" dirty="0" smtClean="0">
                <a:solidFill>
                  <a:srgbClr val="060606"/>
                </a:solidFill>
                <a:latin typeface="Times New Roman" pitchFamily="18" charset="0"/>
                <a:ea typeface="楷体" pitchFamily="49" charset="-122"/>
                <a:sym typeface="Symbol"/>
              </a:rPr>
              <a:t>LDA)</a:t>
            </a:r>
          </a:p>
          <a:p>
            <a:pPr algn="just"/>
            <a:r>
              <a:rPr lang="zh-CN" altLang="en-US" sz="2000" b="1" dirty="0" smtClean="0">
                <a:solidFill>
                  <a:srgbClr val="060606"/>
                </a:solidFill>
                <a:latin typeface="Times New Roman" pitchFamily="18" charset="0"/>
                <a:ea typeface="楷体" pitchFamily="49" charset="-122"/>
                <a:sym typeface="Symbol"/>
              </a:rPr>
              <a:t>只有在</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情形下才可将交换关联能泛函写成下列的定域积分的形式</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其中                     是密度等于定域密度</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的相互作用均匀电子体系中每个电子的多体交换关联能。</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3200400" y="914400"/>
          <a:ext cx="2551113" cy="630238"/>
        </p:xfrm>
        <a:graphic>
          <a:graphicData uri="http://schemas.openxmlformats.org/presentationml/2006/ole">
            <p:oleObj spid="_x0000_s99330" name="Equation" r:id="rId3" imgW="1130040" imgH="279360" progId="Equation.DSMT4">
              <p:embed/>
            </p:oleObj>
          </a:graphicData>
        </a:graphic>
      </p:graphicFrame>
      <p:graphicFrame>
        <p:nvGraphicFramePr>
          <p:cNvPr id="9" name="Object 3"/>
          <p:cNvGraphicFramePr>
            <a:graphicFrameLocks noChangeAspect="1"/>
          </p:cNvGraphicFramePr>
          <p:nvPr/>
        </p:nvGraphicFramePr>
        <p:xfrm>
          <a:off x="6781800" y="1618019"/>
          <a:ext cx="625478" cy="363181"/>
        </p:xfrm>
        <a:graphic>
          <a:graphicData uri="http://schemas.openxmlformats.org/presentationml/2006/ole">
            <p:oleObj spid="_x0000_s99331" name="Equation" r:id="rId4" imgW="393480" imgH="228600" progId="Equation.DSMT4">
              <p:embed/>
            </p:oleObj>
          </a:graphicData>
        </a:graphic>
      </p:graphicFrame>
      <p:graphicFrame>
        <p:nvGraphicFramePr>
          <p:cNvPr id="10" name="Object 4"/>
          <p:cNvGraphicFramePr>
            <a:graphicFrameLocks noChangeAspect="1"/>
          </p:cNvGraphicFramePr>
          <p:nvPr/>
        </p:nvGraphicFramePr>
        <p:xfrm>
          <a:off x="1568450" y="1985963"/>
          <a:ext cx="5130800" cy="515937"/>
        </p:xfrm>
        <a:graphic>
          <a:graphicData uri="http://schemas.openxmlformats.org/presentationml/2006/ole">
            <p:oleObj spid="_x0000_s99332" name="Equation" r:id="rId5" imgW="2273040" imgH="228600" progId="Equation.DSMT4">
              <p:embed/>
            </p:oleObj>
          </a:graphicData>
        </a:graphic>
      </p:graphicFrame>
      <p:graphicFrame>
        <p:nvGraphicFramePr>
          <p:cNvPr id="11" name="Object 5"/>
          <p:cNvGraphicFramePr>
            <a:graphicFrameLocks noChangeAspect="1"/>
          </p:cNvGraphicFramePr>
          <p:nvPr/>
        </p:nvGraphicFramePr>
        <p:xfrm>
          <a:off x="2243138" y="4343400"/>
          <a:ext cx="3984625" cy="630238"/>
        </p:xfrm>
        <a:graphic>
          <a:graphicData uri="http://schemas.openxmlformats.org/presentationml/2006/ole">
            <p:oleObj spid="_x0000_s99333" name="Equation" r:id="rId6" imgW="1765080" imgH="279360" progId="Equation.DSMT4">
              <p:embed/>
            </p:oleObj>
          </a:graphicData>
        </a:graphic>
      </p:graphicFrame>
      <p:graphicFrame>
        <p:nvGraphicFramePr>
          <p:cNvPr id="12" name="Object 6"/>
          <p:cNvGraphicFramePr>
            <a:graphicFrameLocks noChangeAspect="1"/>
          </p:cNvGraphicFramePr>
          <p:nvPr/>
        </p:nvGraphicFramePr>
        <p:xfrm>
          <a:off x="1066800" y="5257800"/>
          <a:ext cx="1066805" cy="400052"/>
        </p:xfrm>
        <a:graphic>
          <a:graphicData uri="http://schemas.openxmlformats.org/presentationml/2006/ole">
            <p:oleObj spid="_x0000_s99334" name="Equation" r:id="rId7" imgW="609480" imgH="228600" progId="Equation.DSMT4">
              <p:embed/>
            </p:oleObj>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457200" y="1941425"/>
            <a:ext cx="8305800" cy="3600986"/>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其中                 是密度等于定域密度</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的相互作用均匀电子体系中每个电子的多体交换关联能。</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这时，与上式</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交换关联能泛函所对应的交换关联势简化为</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dirty="0" smtClean="0">
              <a:sym typeface="Symbol"/>
            </a:endParaRPr>
          </a:p>
          <a:p>
            <a:pPr algn="just"/>
            <a:endParaRPr lang="en-US" altLang="zh-CN" dirty="0" smtClean="0">
              <a:sym typeface="Symbol"/>
            </a:endParaRPr>
          </a:p>
          <a:p>
            <a:pPr algn="just"/>
            <a:endParaRPr lang="en-US" altLang="zh-CN" dirty="0" smtClean="0">
              <a:sym typeface="Symbol"/>
            </a:endParaRPr>
          </a:p>
          <a:p>
            <a:pPr algn="just"/>
            <a:endParaRPr lang="en-US" altLang="zh-CN" dirty="0" smtClean="0">
              <a:sym typeface="Symbol"/>
            </a:endParaRPr>
          </a:p>
          <a:p>
            <a:pPr algn="just"/>
            <a:endParaRPr lang="en-US" altLang="zh-CN" dirty="0" smtClean="0">
              <a:sym typeface="Symbol"/>
            </a:endParaRPr>
          </a:p>
          <a:p>
            <a:pPr algn="just"/>
            <a:r>
              <a:rPr lang="zh-CN" altLang="en-US" sz="2000" b="1" dirty="0" smtClean="0">
                <a:solidFill>
                  <a:srgbClr val="060606"/>
                </a:solidFill>
                <a:latin typeface="Times New Roman" pitchFamily="18" charset="0"/>
                <a:ea typeface="楷体" pitchFamily="49" charset="-122"/>
                <a:sym typeface="Symbol"/>
              </a:rPr>
              <a:t>这时可以采用人们在均匀电子体系中已求得的交换关联能</a:t>
            </a:r>
            <a:r>
              <a:rPr lang="en-US" altLang="zh-CN" sz="2000" b="1" baseline="-25000" dirty="0" err="1" smtClean="0">
                <a:solidFill>
                  <a:srgbClr val="060606"/>
                </a:solidFill>
                <a:latin typeface="Times New Roman" pitchFamily="18" charset="0"/>
                <a:ea typeface="楷体" pitchFamily="49" charset="-122"/>
                <a:sym typeface="Symbol"/>
              </a:rPr>
              <a:t>xc</a:t>
            </a:r>
            <a:r>
              <a:rPr lang="zh-CN" altLang="en-US" sz="2000" b="1" dirty="0" smtClean="0">
                <a:solidFill>
                  <a:srgbClr val="060606"/>
                </a:solidFill>
                <a:latin typeface="Times New Roman" pitchFamily="18" charset="0"/>
                <a:ea typeface="楷体" pitchFamily="49" charset="-122"/>
                <a:sym typeface="Symbol"/>
              </a:rPr>
              <a:t>，通过插值拟合成</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的函数</a:t>
            </a:r>
            <a:r>
              <a:rPr lang="en-US" altLang="zh-CN" sz="2000" b="1" baseline="-25000" dirty="0" err="1" smtClean="0">
                <a:solidFill>
                  <a:srgbClr val="060606"/>
                </a:solidFill>
                <a:latin typeface="Times New Roman" pitchFamily="18" charset="0"/>
                <a:ea typeface="楷体" pitchFamily="49" charset="-122"/>
                <a:sym typeface="Symbol"/>
              </a:rPr>
              <a:t>xc</a:t>
            </a:r>
            <a:r>
              <a:rPr lang="en-US" altLang="zh-CN" sz="2000" b="1" dirty="0" smtClean="0">
                <a:solidFill>
                  <a:srgbClr val="060606"/>
                </a:solidFill>
                <a:latin typeface="Times New Roman" pitchFamily="18" charset="0"/>
                <a:ea typeface="楷体" pitchFamily="49" charset="-122"/>
                <a:sym typeface="Symbol"/>
              </a:rPr>
              <a:t>((r))</a:t>
            </a:r>
            <a:r>
              <a:rPr lang="zh-CN" altLang="en-US" sz="2000" b="1" dirty="0" smtClean="0">
                <a:solidFill>
                  <a:srgbClr val="060606"/>
                </a:solidFill>
                <a:latin typeface="Times New Roman" pitchFamily="18" charset="0"/>
                <a:ea typeface="楷体" pitchFamily="49" charset="-122"/>
                <a:sym typeface="Symbol"/>
              </a:rPr>
              <a:t> ，进而再利用上式求出交换关联势的解析形式。</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9" name="Object 2"/>
          <p:cNvGraphicFramePr>
            <a:graphicFrameLocks noChangeAspect="1"/>
          </p:cNvGraphicFramePr>
          <p:nvPr/>
        </p:nvGraphicFramePr>
        <p:xfrm>
          <a:off x="2357422" y="990600"/>
          <a:ext cx="4041775" cy="630238"/>
        </p:xfrm>
        <a:graphic>
          <a:graphicData uri="http://schemas.openxmlformats.org/presentationml/2006/ole">
            <p:oleObj spid="_x0000_s100354" name="Equation" r:id="rId3" imgW="1790640" imgH="279360" progId="Equation.DSMT4">
              <p:embed/>
            </p:oleObj>
          </a:graphicData>
        </a:graphic>
      </p:graphicFrame>
      <p:graphicFrame>
        <p:nvGraphicFramePr>
          <p:cNvPr id="10" name="Object 3"/>
          <p:cNvGraphicFramePr>
            <a:graphicFrameLocks noChangeAspect="1"/>
          </p:cNvGraphicFramePr>
          <p:nvPr/>
        </p:nvGraphicFramePr>
        <p:xfrm>
          <a:off x="1214414" y="1905000"/>
          <a:ext cx="1066800" cy="400050"/>
        </p:xfrm>
        <a:graphic>
          <a:graphicData uri="http://schemas.openxmlformats.org/presentationml/2006/ole">
            <p:oleObj spid="_x0000_s100355" name="Equation" r:id="rId4" imgW="609480" imgH="228600" progId="Equation.DSMT4">
              <p:embed/>
            </p:oleObj>
          </a:graphicData>
        </a:graphic>
      </p:graphicFrame>
      <p:graphicFrame>
        <p:nvGraphicFramePr>
          <p:cNvPr id="11" name="Object 4"/>
          <p:cNvGraphicFramePr>
            <a:graphicFrameLocks noChangeAspect="1"/>
          </p:cNvGraphicFramePr>
          <p:nvPr/>
        </p:nvGraphicFramePr>
        <p:xfrm>
          <a:off x="1365250" y="3471795"/>
          <a:ext cx="5622925" cy="1200150"/>
        </p:xfrm>
        <a:graphic>
          <a:graphicData uri="http://schemas.openxmlformats.org/presentationml/2006/ole">
            <p:oleObj spid="_x0000_s100356" name="Equation" r:id="rId5" imgW="3213000" imgH="685800" progId="Equation.DSMT4">
              <p:embed/>
            </p:oleObj>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457200" y="1149489"/>
            <a:ext cx="8305800" cy="5324535"/>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在均匀系统中交换能和关联能可分别求出：</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目前在</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计算中用的更多的是根据蒙特卡洛方法求出的下列表达式</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其中半径</a:t>
            </a:r>
            <a:r>
              <a:rPr lang="en-US" altLang="zh-CN" sz="2000" b="1" dirty="0" err="1" smtClean="0">
                <a:solidFill>
                  <a:srgbClr val="060606"/>
                </a:solidFill>
                <a:latin typeface="Times New Roman" pitchFamily="18" charset="0"/>
                <a:ea typeface="楷体" pitchFamily="49" charset="-122"/>
                <a:sym typeface="Symbol"/>
              </a:rPr>
              <a:t>r</a:t>
            </a:r>
            <a:r>
              <a:rPr lang="en-US" altLang="zh-CN" sz="2000" b="1" baseline="-25000" dirty="0" err="1" smtClean="0">
                <a:solidFill>
                  <a:srgbClr val="060606"/>
                </a:solidFill>
                <a:latin typeface="Times New Roman" pitchFamily="18" charset="0"/>
                <a:ea typeface="楷体" pitchFamily="49" charset="-122"/>
                <a:sym typeface="Symbol"/>
              </a:rPr>
              <a:t>s</a:t>
            </a:r>
            <a:r>
              <a:rPr lang="zh-CN" altLang="en-US" sz="2000" b="1" dirty="0" smtClean="0">
                <a:solidFill>
                  <a:srgbClr val="060606"/>
                </a:solidFill>
                <a:latin typeface="Times New Roman" pitchFamily="18" charset="0"/>
                <a:ea typeface="楷体" pitchFamily="49" charset="-122"/>
                <a:sym typeface="Symbol"/>
              </a:rPr>
              <a:t>满足关系：</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en-US" altLang="zh-CN" sz="2000" b="1" dirty="0" smtClean="0">
                <a:solidFill>
                  <a:srgbClr val="060606"/>
                </a:solidFill>
                <a:latin typeface="Times New Roman" pitchFamily="18" charset="0"/>
                <a:ea typeface="楷体" pitchFamily="49" charset="-122"/>
                <a:sym typeface="Symbol"/>
              </a:rPr>
              <a:t>                                                                           </a:t>
            </a:r>
            <a:r>
              <a:rPr lang="zh-CN"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为均匀系统的电子密度</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3143240" y="1447800"/>
          <a:ext cx="1894152" cy="655668"/>
        </p:xfrm>
        <a:graphic>
          <a:graphicData uri="http://schemas.openxmlformats.org/presentationml/2006/ole">
            <p:oleObj spid="_x0000_s101378" name="Equation" r:id="rId3" imgW="660240" imgH="228600" progId="Equation.DSMT4">
              <p:embed/>
            </p:oleObj>
          </a:graphicData>
        </a:graphic>
      </p:graphicFrame>
      <p:graphicFrame>
        <p:nvGraphicFramePr>
          <p:cNvPr id="9" name="Object 3"/>
          <p:cNvGraphicFramePr>
            <a:graphicFrameLocks noChangeAspect="1"/>
          </p:cNvGraphicFramePr>
          <p:nvPr/>
        </p:nvGraphicFramePr>
        <p:xfrm>
          <a:off x="914400" y="2590800"/>
          <a:ext cx="7548586" cy="2278818"/>
        </p:xfrm>
        <a:graphic>
          <a:graphicData uri="http://schemas.openxmlformats.org/presentationml/2006/ole">
            <p:oleObj spid="_x0000_s101379" name="Equation" r:id="rId4" imgW="4038480" imgH="1218960" progId="Equation.DSMT4">
              <p:embed/>
            </p:oleObj>
          </a:graphicData>
        </a:graphic>
      </p:graphicFrame>
      <p:graphicFrame>
        <p:nvGraphicFramePr>
          <p:cNvPr id="10" name="Object 4"/>
          <p:cNvGraphicFramePr>
            <a:graphicFrameLocks noChangeAspect="1"/>
          </p:cNvGraphicFramePr>
          <p:nvPr/>
        </p:nvGraphicFramePr>
        <p:xfrm>
          <a:off x="1000100" y="5486400"/>
          <a:ext cx="2833688" cy="722312"/>
        </p:xfrm>
        <a:graphic>
          <a:graphicData uri="http://schemas.openxmlformats.org/presentationml/2006/ole">
            <p:oleObj spid="_x0000_s101380" name="Equation" r:id="rId5" imgW="1295280" imgH="330120" progId="Equation.DSMT4">
              <p:embed/>
            </p:oleObj>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066086"/>
            <a:ext cx="7786742" cy="3447098"/>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局域密度近似提供了计算基态能量的有效方法，目前局域密度泛函理论在凝聚态物理以及化学系统的研究中已经得到广泛应用，它已经成为分子和固体的电子结构和总能量的有利工具，同时理论的本身也在不断的改进。</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使用</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的密度泛函理论对一般由基态决定的固体结构性质的计算结果是非常精确的，晶格常数的计算误差在</a:t>
            </a:r>
            <a:r>
              <a:rPr lang="en-US" altLang="zh-CN" sz="2000" b="1" dirty="0" smtClean="0">
                <a:solidFill>
                  <a:srgbClr val="060606"/>
                </a:solidFill>
                <a:latin typeface="Times New Roman" pitchFamily="18" charset="0"/>
                <a:ea typeface="楷体" pitchFamily="49" charset="-122"/>
                <a:sym typeface="Symbol"/>
              </a:rPr>
              <a:t>1%</a:t>
            </a:r>
            <a:r>
              <a:rPr lang="zh-CN" altLang="en-US" sz="2000" b="1" dirty="0" smtClean="0">
                <a:solidFill>
                  <a:srgbClr val="060606"/>
                </a:solidFill>
                <a:latin typeface="Times New Roman" pitchFamily="18" charset="0"/>
                <a:ea typeface="楷体" pitchFamily="49" charset="-122"/>
                <a:sym typeface="Symbol"/>
              </a:rPr>
              <a:t>左右，体弹性模量的计算误差在</a:t>
            </a:r>
            <a:r>
              <a:rPr lang="en-US" altLang="zh-CN" sz="2000" b="1" dirty="0" smtClean="0">
                <a:solidFill>
                  <a:srgbClr val="060606"/>
                </a:solidFill>
                <a:latin typeface="Times New Roman" pitchFamily="18" charset="0"/>
                <a:ea typeface="楷体" pitchFamily="49" charset="-122"/>
                <a:sym typeface="Symbol"/>
              </a:rPr>
              <a:t>10%</a:t>
            </a:r>
            <a:r>
              <a:rPr lang="zh-CN" altLang="en-US" sz="2000" b="1" dirty="0" smtClean="0">
                <a:solidFill>
                  <a:srgbClr val="060606"/>
                </a:solidFill>
                <a:latin typeface="Times New Roman" pitchFamily="18" charset="0"/>
                <a:ea typeface="楷体" pitchFamily="49" charset="-122"/>
                <a:sym typeface="Symbol"/>
              </a:rPr>
              <a:t>以内。这主要是因为交换关联能在总能中所占的份额很小。另外，</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正确描述了费米气体的“求和规则”。</a:t>
            </a:r>
            <a:endParaRPr lang="en-US" altLang="zh-CN" sz="2000" b="1" dirty="0" smtClean="0">
              <a:solidFill>
                <a:srgbClr val="060606"/>
              </a:solidFill>
              <a:latin typeface="Times New Roman" pitchFamily="18" charset="0"/>
              <a:ea typeface="楷体" pitchFamily="49" charset="-122"/>
              <a:sym typeface="Symbol"/>
            </a:endParaRPr>
          </a:p>
          <a:p>
            <a:pPr algn="just"/>
            <a:endParaRPr lang="en-US" altLang="zh-CN" sz="2000" b="1" dirty="0" smtClean="0">
              <a:solidFill>
                <a:srgbClr val="060606"/>
              </a:solidFill>
              <a:latin typeface="Times New Roman" pitchFamily="18" charset="0"/>
              <a:ea typeface="楷体" pitchFamily="49" charset="-122"/>
              <a:sym typeface="Symbol"/>
            </a:endParaRPr>
          </a:p>
          <a:p>
            <a:pPr algn="just"/>
            <a:r>
              <a:rPr lang="zh-CN" altLang="en-US" sz="2000" b="1" dirty="0" smtClean="0">
                <a:solidFill>
                  <a:srgbClr val="060606"/>
                </a:solidFill>
                <a:latin typeface="Times New Roman" pitchFamily="18" charset="0"/>
                <a:ea typeface="楷体" pitchFamily="49" charset="-122"/>
                <a:sym typeface="Symbol"/>
              </a:rPr>
              <a:t>基于</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和</a:t>
            </a:r>
            <a:r>
              <a:rPr lang="en-US" altLang="zh-CN" sz="2000" b="1" dirty="0" smtClean="0">
                <a:solidFill>
                  <a:srgbClr val="060606"/>
                </a:solidFill>
                <a:latin typeface="Times New Roman" pitchFamily="18" charset="0"/>
                <a:ea typeface="楷体" pitchFamily="49" charset="-122"/>
                <a:sym typeface="Symbol"/>
              </a:rPr>
              <a:t>GGA</a:t>
            </a:r>
            <a:r>
              <a:rPr lang="zh-CN" altLang="en-US" sz="2000" b="1" dirty="0" smtClean="0">
                <a:solidFill>
                  <a:srgbClr val="060606"/>
                </a:solidFill>
                <a:latin typeface="Times New Roman" pitchFamily="18" charset="0"/>
                <a:ea typeface="楷体" pitchFamily="49" charset="-122"/>
                <a:sym typeface="Symbol"/>
              </a:rPr>
              <a:t>优化计算的晶格常数及误差：</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表格 7"/>
          <p:cNvGraphicFramePr>
            <a:graphicFrameLocks noGrp="1"/>
          </p:cNvGraphicFramePr>
          <p:nvPr/>
        </p:nvGraphicFramePr>
        <p:xfrm>
          <a:off x="714348" y="4724400"/>
          <a:ext cx="7826314" cy="1107440"/>
        </p:xfrm>
        <a:graphic>
          <a:graphicData uri="http://schemas.openxmlformats.org/drawingml/2006/table">
            <a:tbl>
              <a:tblPr firstRow="1" bandRow="1">
                <a:tableStyleId>{5C22544A-7EE6-4342-B048-85BDC9FD1C3A}</a:tableStyleId>
              </a:tblPr>
              <a:tblGrid>
                <a:gridCol w="744792"/>
                <a:gridCol w="767080"/>
                <a:gridCol w="1295718"/>
                <a:gridCol w="1333818"/>
                <a:gridCol w="1823403"/>
                <a:gridCol w="1861503"/>
              </a:tblGrid>
              <a:tr h="357190">
                <a:tc>
                  <a:txBody>
                    <a:bodyPr/>
                    <a:lstStyle/>
                    <a:p>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Expt.</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a(Å)(LDA)</a:t>
                      </a:r>
                      <a:endParaRPr lang="zh-CN" altLang="en-US"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Times New Roman" pitchFamily="18" charset="0"/>
                          <a:cs typeface="Times New Roman" pitchFamily="18" charset="0"/>
                        </a:rPr>
                        <a:t>a(Å)(GGA)</a:t>
                      </a:r>
                      <a:endParaRPr lang="zh-CN" altLang="en-US" dirty="0" smtClean="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Error(%)(LDA)</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Error(%)(GGA)</a:t>
                      </a:r>
                      <a:endParaRPr lang="zh-CN" altLang="en-US" dirty="0">
                        <a:latin typeface="Times New Roman" pitchFamily="18" charset="0"/>
                        <a:cs typeface="Times New Roman" pitchFamily="18" charset="0"/>
                      </a:endParaRPr>
                    </a:p>
                  </a:txBody>
                  <a:tcPr/>
                </a:tc>
              </a:tr>
              <a:tr h="370840">
                <a:tc>
                  <a:txBody>
                    <a:bodyPr/>
                    <a:lstStyle/>
                    <a:p>
                      <a:r>
                        <a:rPr lang="en-US" altLang="zh-CN" dirty="0" err="1" smtClean="0">
                          <a:latin typeface="Times New Roman" pitchFamily="18" charset="0"/>
                          <a:cs typeface="Times New Roman" pitchFamily="18" charset="0"/>
                        </a:rPr>
                        <a:t>HgTe</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6.460</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6.4845</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6.5991</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0.37</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2.15</a:t>
                      </a:r>
                      <a:endParaRPr lang="zh-CN" altLang="en-US" dirty="0">
                        <a:latin typeface="Times New Roman" pitchFamily="18" charset="0"/>
                        <a:cs typeface="Times New Roman" pitchFamily="18" charset="0"/>
                      </a:endParaRPr>
                    </a:p>
                  </a:txBody>
                  <a:tcPr/>
                </a:tc>
              </a:tr>
              <a:tr h="370840">
                <a:tc>
                  <a:txBody>
                    <a:bodyPr/>
                    <a:lstStyle/>
                    <a:p>
                      <a:r>
                        <a:rPr lang="en-US" altLang="zh-CN" dirty="0" err="1" smtClean="0">
                          <a:latin typeface="Times New Roman" pitchFamily="18" charset="0"/>
                          <a:cs typeface="Times New Roman" pitchFamily="18" charset="0"/>
                        </a:rPr>
                        <a:t>CdTe</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6.477</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6.4308</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6.5953</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-0.71</a:t>
                      </a:r>
                      <a:endParaRPr lang="zh-CN" altLang="en-US" dirty="0">
                        <a:latin typeface="Times New Roman" pitchFamily="18" charset="0"/>
                        <a:cs typeface="Times New Roman" pitchFamily="18" charset="0"/>
                      </a:endParaRPr>
                    </a:p>
                  </a:txBody>
                  <a:tcPr/>
                </a:tc>
                <a:tc>
                  <a:txBody>
                    <a:bodyPr/>
                    <a:lstStyle/>
                    <a:p>
                      <a:r>
                        <a:rPr lang="en-US" altLang="zh-CN" dirty="0" smtClean="0">
                          <a:latin typeface="Times New Roman" pitchFamily="18" charset="0"/>
                          <a:cs typeface="Times New Roman" pitchFamily="18" charset="0"/>
                        </a:rPr>
                        <a:t>1.89</a:t>
                      </a:r>
                      <a:endParaRPr lang="zh-CN" altLang="en-US" dirty="0">
                        <a:latin typeface="Times New Roman" pitchFamily="18" charset="0"/>
                        <a:cs typeface="Times New Roman" pitchFamily="18" charset="0"/>
                      </a:endParaRPr>
                    </a:p>
                  </a:txBody>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8" name="TextBox 7"/>
          <p:cNvSpPr txBox="1"/>
          <p:nvPr/>
        </p:nvSpPr>
        <p:spPr>
          <a:xfrm>
            <a:off x="1000100" y="5695890"/>
            <a:ext cx="1807418" cy="400110"/>
          </a:xfrm>
          <a:prstGeom prst="rect">
            <a:avLst/>
          </a:prstGeom>
          <a:noFill/>
        </p:spPr>
        <p:txBody>
          <a:bodyPr wrap="none" rtlCol="0">
            <a:spAutoFit/>
          </a:bodyPr>
          <a:lstStyle/>
          <a:p>
            <a:r>
              <a:rPr lang="en-US" altLang="zh-CN" sz="2000" b="1" dirty="0" err="1" smtClean="0">
                <a:solidFill>
                  <a:srgbClr val="060606"/>
                </a:solidFill>
                <a:latin typeface="Times New Roman" pitchFamily="18" charset="0"/>
                <a:ea typeface="楷体" pitchFamily="49" charset="-122"/>
                <a:sym typeface="Symbol"/>
              </a:rPr>
              <a:t>CdTe</a:t>
            </a:r>
            <a:r>
              <a:rPr lang="zh-CN" altLang="en-US" sz="2000" b="1" dirty="0" smtClean="0">
                <a:solidFill>
                  <a:srgbClr val="060606"/>
                </a:solidFill>
                <a:latin typeface="Times New Roman" pitchFamily="18" charset="0"/>
                <a:ea typeface="楷体" pitchFamily="49" charset="-122"/>
                <a:sym typeface="Symbol"/>
              </a:rPr>
              <a:t>能带结构</a:t>
            </a:r>
            <a:endParaRPr lang="zh-CN" altLang="en-US" sz="2000" b="1" dirty="0">
              <a:solidFill>
                <a:srgbClr val="060606"/>
              </a:solidFill>
              <a:latin typeface="Times New Roman" pitchFamily="18" charset="0"/>
              <a:ea typeface="楷体" pitchFamily="49" charset="-122"/>
              <a:sym typeface="Symbol"/>
            </a:endParaRPr>
          </a:p>
        </p:txBody>
      </p:sp>
      <p:graphicFrame>
        <p:nvGraphicFramePr>
          <p:cNvPr id="9" name="Object 3"/>
          <p:cNvGraphicFramePr>
            <a:graphicFrameLocks noChangeAspect="1"/>
          </p:cNvGraphicFramePr>
          <p:nvPr/>
        </p:nvGraphicFramePr>
        <p:xfrm>
          <a:off x="3786182" y="857232"/>
          <a:ext cx="2804814" cy="5754706"/>
        </p:xfrm>
        <a:graphic>
          <a:graphicData uri="http://schemas.openxmlformats.org/presentationml/2006/ole">
            <p:oleObj spid="_x0000_s102402" name="Equation" r:id="rId3" imgW="1473120" imgH="3022560" progId="Equation.DSMT4">
              <p:embed/>
            </p:oleObj>
          </a:graphicData>
        </a:graphic>
      </p:graphicFrame>
      <p:sp>
        <p:nvSpPr>
          <p:cNvPr id="10" name="TextBox 9"/>
          <p:cNvSpPr txBox="1"/>
          <p:nvPr/>
        </p:nvSpPr>
        <p:spPr>
          <a:xfrm>
            <a:off x="6500826" y="1142984"/>
            <a:ext cx="1217000" cy="400110"/>
          </a:xfrm>
          <a:prstGeom prst="rect">
            <a:avLst/>
          </a:prstGeom>
          <a:noFill/>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有效质量</a:t>
            </a:r>
            <a:endParaRPr lang="zh-CN" altLang="en-US" sz="2000" b="1" dirty="0">
              <a:solidFill>
                <a:srgbClr val="060606"/>
              </a:solidFill>
              <a:latin typeface="Times New Roman" pitchFamily="18" charset="0"/>
              <a:ea typeface="楷体" pitchFamily="49" charset="-122"/>
              <a:sym typeface="Symbol"/>
            </a:endParaRPr>
          </a:p>
        </p:txBody>
      </p:sp>
      <p:pic>
        <p:nvPicPr>
          <p:cNvPr id="11" name="Picture 4" descr="C:\Users\Administrator\Desktop\1111.jpg"/>
          <p:cNvPicPr>
            <a:picLocks noChangeAspect="1" noChangeArrowheads="1"/>
          </p:cNvPicPr>
          <p:nvPr/>
        </p:nvPicPr>
        <p:blipFill>
          <a:blip r:embed="rId4" cstate="print"/>
          <a:srcRect/>
          <a:stretch>
            <a:fillRect/>
          </a:stretch>
        </p:blipFill>
        <p:spPr bwMode="auto">
          <a:xfrm>
            <a:off x="228600" y="1295400"/>
            <a:ext cx="3319074" cy="4084479"/>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381000" y="1219200"/>
            <a:ext cx="8120090" cy="1323439"/>
          </a:xfrm>
          <a:prstGeom prst="rect">
            <a:avLst/>
          </a:prstGeom>
          <a:noFill/>
        </p:spPr>
        <p:txBody>
          <a:bodyPr wrap="square" rtlCol="0">
            <a:spAutoFit/>
          </a:bodyPr>
          <a:lstStyle/>
          <a:p>
            <a:r>
              <a:rPr lang="en-US" altLang="zh-CN" sz="2000" b="1" dirty="0" err="1" smtClean="0">
                <a:solidFill>
                  <a:srgbClr val="060606"/>
                </a:solidFill>
                <a:latin typeface="Times New Roman" pitchFamily="18" charset="0"/>
                <a:ea typeface="楷体" pitchFamily="49" charset="-122"/>
                <a:sym typeface="Symbol"/>
              </a:rPr>
              <a:t>CdTe</a:t>
            </a:r>
            <a:r>
              <a:rPr lang="zh-CN" altLang="en-US" sz="2000" b="1" dirty="0" smtClean="0">
                <a:solidFill>
                  <a:srgbClr val="060606"/>
                </a:solidFill>
                <a:latin typeface="Times New Roman" pitchFamily="18" charset="0"/>
                <a:ea typeface="楷体" pitchFamily="49" charset="-122"/>
                <a:sym typeface="Symbol"/>
              </a:rPr>
              <a:t>电子和空穴有效质量</a:t>
            </a:r>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en-US" altLang="zh-CN" sz="2000" b="1" dirty="0" err="1" smtClean="0">
                <a:solidFill>
                  <a:srgbClr val="060606"/>
                </a:solidFill>
                <a:latin typeface="Times New Roman" pitchFamily="18" charset="0"/>
                <a:ea typeface="楷体" pitchFamily="49" charset="-122"/>
                <a:sym typeface="Symbol"/>
              </a:rPr>
              <a:t>Luttinger</a:t>
            </a:r>
            <a:r>
              <a:rPr lang="en-US" altLang="zh-CN" sz="2000" b="1" dirty="0" smtClean="0">
                <a:solidFill>
                  <a:srgbClr val="060606"/>
                </a:solidFill>
                <a:latin typeface="Times New Roman" pitchFamily="18" charset="0"/>
                <a:ea typeface="楷体" pitchFamily="49" charset="-122"/>
                <a:sym typeface="Symbol"/>
              </a:rPr>
              <a:t>-Kohn</a:t>
            </a:r>
            <a:r>
              <a:rPr lang="zh-CN" altLang="en-US" sz="2000" b="1" dirty="0" smtClean="0">
                <a:solidFill>
                  <a:srgbClr val="060606"/>
                </a:solidFill>
                <a:latin typeface="Times New Roman" pitchFamily="18" charset="0"/>
                <a:ea typeface="楷体" pitchFamily="49" charset="-122"/>
                <a:sym typeface="Symbol"/>
              </a:rPr>
              <a:t>有效质量模型：</a:t>
            </a:r>
            <a:r>
              <a:rPr lang="en-US" altLang="zh-CN" sz="2000" b="1" dirty="0" smtClean="0">
                <a:solidFill>
                  <a:srgbClr val="060606"/>
                </a:solidFill>
                <a:latin typeface="Times New Roman" pitchFamily="18" charset="0"/>
                <a:ea typeface="楷体" pitchFamily="49" charset="-122"/>
                <a:sym typeface="Symbol"/>
              </a:rPr>
              <a:t>[110]</a:t>
            </a:r>
            <a:r>
              <a:rPr lang="zh-CN" altLang="en-US" sz="2000" b="1" dirty="0" smtClean="0">
                <a:solidFill>
                  <a:srgbClr val="060606"/>
                </a:solidFill>
                <a:latin typeface="Times New Roman" pitchFamily="18" charset="0"/>
                <a:ea typeface="楷体" pitchFamily="49" charset="-122"/>
                <a:sym typeface="Symbol"/>
              </a:rPr>
              <a:t>方向的色散关系与</a:t>
            </a:r>
            <a:r>
              <a:rPr lang="en-US" altLang="zh-CN" sz="2000" b="1" dirty="0" err="1" smtClean="0">
                <a:solidFill>
                  <a:srgbClr val="060606"/>
                </a:solidFill>
                <a:latin typeface="Times New Roman" pitchFamily="18" charset="0"/>
                <a:ea typeface="楷体" pitchFamily="49" charset="-122"/>
                <a:sym typeface="Symbol"/>
              </a:rPr>
              <a:t>Luttinger</a:t>
            </a:r>
            <a:r>
              <a:rPr lang="zh-CN" altLang="en-US" sz="2000" b="1" dirty="0" smtClean="0">
                <a:solidFill>
                  <a:srgbClr val="060606"/>
                </a:solidFill>
                <a:latin typeface="Times New Roman" pitchFamily="18" charset="0"/>
                <a:ea typeface="楷体" pitchFamily="49" charset="-122"/>
                <a:sym typeface="Symbol"/>
              </a:rPr>
              <a:t>常量之间的关系：</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152400" y="3124200"/>
          <a:ext cx="3145197" cy="2071701"/>
        </p:xfrm>
        <a:graphic>
          <a:graphicData uri="http://schemas.openxmlformats.org/presentationml/2006/ole">
            <p:oleObj spid="_x0000_s103426" name="Equation" r:id="rId3" imgW="2158920" imgH="1422360" progId="Equation.DSMT4">
              <p:embed/>
            </p:oleObj>
          </a:graphicData>
        </a:graphic>
      </p:graphicFrame>
      <p:sp>
        <p:nvSpPr>
          <p:cNvPr id="9" name="右箭头标注 8"/>
          <p:cNvSpPr/>
          <p:nvPr/>
        </p:nvSpPr>
        <p:spPr>
          <a:xfrm>
            <a:off x="3276600" y="3886200"/>
            <a:ext cx="2743200" cy="642942"/>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smtClean="0">
                <a:solidFill>
                  <a:srgbClr val="060606"/>
                </a:solidFill>
                <a:latin typeface="Times New Roman" pitchFamily="18" charset="0"/>
                <a:ea typeface="楷体" pitchFamily="49" charset="-122"/>
                <a:sym typeface="Symbol"/>
              </a:rPr>
              <a:t>Luttinger</a:t>
            </a:r>
            <a:r>
              <a:rPr lang="zh-CN" altLang="en-US" sz="2000" b="1" dirty="0" smtClean="0">
                <a:solidFill>
                  <a:srgbClr val="060606"/>
                </a:solidFill>
                <a:latin typeface="Times New Roman" pitchFamily="18" charset="0"/>
                <a:ea typeface="楷体" pitchFamily="49" charset="-122"/>
                <a:sym typeface="Symbol"/>
              </a:rPr>
              <a:t>常量</a:t>
            </a:r>
            <a:endParaRPr lang="zh-CN" altLang="en-US" sz="2000" b="1" dirty="0">
              <a:solidFill>
                <a:srgbClr val="060606"/>
              </a:solidFill>
              <a:latin typeface="Times New Roman" pitchFamily="18" charset="0"/>
              <a:ea typeface="楷体" pitchFamily="49" charset="-122"/>
              <a:sym typeface="Symbol"/>
            </a:endParaRPr>
          </a:p>
        </p:txBody>
      </p:sp>
      <p:graphicFrame>
        <p:nvGraphicFramePr>
          <p:cNvPr id="10" name="Object 3"/>
          <p:cNvGraphicFramePr>
            <a:graphicFrameLocks noChangeAspect="1"/>
          </p:cNvGraphicFramePr>
          <p:nvPr/>
        </p:nvGraphicFramePr>
        <p:xfrm>
          <a:off x="6049963" y="2681288"/>
          <a:ext cx="2941637" cy="3033712"/>
        </p:xfrm>
        <a:graphic>
          <a:graphicData uri="http://schemas.openxmlformats.org/presentationml/2006/ole">
            <p:oleObj spid="_x0000_s103427" name="Equation" r:id="rId4" imgW="2019240" imgH="2082600" progId="Equation.DSMT4">
              <p:embed/>
            </p:oleObj>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850880"/>
            <a:ext cx="7786742" cy="3170099"/>
          </a:xfrm>
          <a:prstGeom prst="rect">
            <a:avLst/>
          </a:prstGeom>
          <a:noFill/>
        </p:spPr>
        <p:txBody>
          <a:bodyPr wrap="square" rtlCol="0">
            <a:spAutoFit/>
          </a:bodyPr>
          <a:lstStyle/>
          <a:p>
            <a:r>
              <a:rPr lang="en-US" altLang="zh-CN" sz="2000" b="1" dirty="0" err="1" smtClean="0">
                <a:solidFill>
                  <a:srgbClr val="060606"/>
                </a:solidFill>
                <a:latin typeface="Times New Roman" pitchFamily="18" charset="0"/>
                <a:ea typeface="楷体" pitchFamily="49" charset="-122"/>
                <a:sym typeface="Symbol"/>
              </a:rPr>
              <a:t>CdTe</a:t>
            </a:r>
            <a:r>
              <a:rPr lang="zh-CN" altLang="en-US" sz="2000" b="1" dirty="0" smtClean="0">
                <a:solidFill>
                  <a:srgbClr val="060606"/>
                </a:solidFill>
                <a:latin typeface="Times New Roman" pitchFamily="18" charset="0"/>
                <a:ea typeface="楷体" pitchFamily="49" charset="-122"/>
                <a:sym typeface="Symbol"/>
              </a:rPr>
              <a:t>电子和空穴有效质量</a:t>
            </a:r>
            <a:endParaRPr lang="en-US" altLang="zh-CN" sz="2000" b="1" dirty="0" smtClean="0">
              <a:solidFill>
                <a:srgbClr val="060606"/>
              </a:solidFill>
              <a:latin typeface="Times New Roman" pitchFamily="18" charset="0"/>
              <a:ea typeface="楷体" pitchFamily="49" charset="-122"/>
              <a:sym typeface="Symbol"/>
            </a:endParaRPr>
          </a:p>
          <a:p>
            <a:r>
              <a:rPr lang="en-US" altLang="zh-CN" sz="2000" b="1" dirty="0" err="1" smtClean="0">
                <a:solidFill>
                  <a:srgbClr val="060606"/>
                </a:solidFill>
                <a:latin typeface="Times New Roman" pitchFamily="18" charset="0"/>
                <a:ea typeface="楷体" pitchFamily="49" charset="-122"/>
                <a:sym typeface="Symbol"/>
              </a:rPr>
              <a:t>CdTe</a:t>
            </a:r>
            <a:r>
              <a:rPr lang="zh-CN" altLang="en-US" sz="2000" b="1" dirty="0" smtClean="0">
                <a:solidFill>
                  <a:srgbClr val="060606"/>
                </a:solidFill>
                <a:latin typeface="Times New Roman" pitchFamily="18" charset="0"/>
                <a:ea typeface="楷体" pitchFamily="49" charset="-122"/>
                <a:sym typeface="Symbol"/>
              </a:rPr>
              <a:t>的</a:t>
            </a:r>
            <a:r>
              <a:rPr lang="en-US" altLang="zh-CN" sz="2000" b="1" dirty="0" err="1" smtClean="0">
                <a:solidFill>
                  <a:srgbClr val="060606"/>
                </a:solidFill>
                <a:latin typeface="Times New Roman" pitchFamily="18" charset="0"/>
                <a:ea typeface="楷体" pitchFamily="49" charset="-122"/>
                <a:sym typeface="Symbol"/>
              </a:rPr>
              <a:t>Luttinger</a:t>
            </a:r>
            <a:r>
              <a:rPr lang="zh-CN" altLang="en-US" sz="2000" b="1" dirty="0" smtClean="0">
                <a:solidFill>
                  <a:srgbClr val="060606"/>
                </a:solidFill>
                <a:latin typeface="Times New Roman" pitchFamily="18" charset="0"/>
                <a:ea typeface="楷体" pitchFamily="49" charset="-122"/>
                <a:sym typeface="Symbol"/>
              </a:rPr>
              <a:t>常量计算结果：</a:t>
            </a:r>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endParaRPr lang="en-US" altLang="zh-CN" sz="2000" b="1" dirty="0" smtClean="0">
              <a:solidFill>
                <a:srgbClr val="060606"/>
              </a:solidFill>
              <a:latin typeface="Times New Roman" pitchFamily="18" charset="0"/>
              <a:ea typeface="楷体" pitchFamily="49" charset="-122"/>
              <a:sym typeface="Symbol"/>
            </a:endParaRPr>
          </a:p>
          <a:p>
            <a:r>
              <a:rPr lang="en-US" altLang="zh-CN" sz="2000" b="1" dirty="0" err="1" smtClean="0">
                <a:solidFill>
                  <a:srgbClr val="060606"/>
                </a:solidFill>
                <a:latin typeface="Times New Roman" pitchFamily="18" charset="0"/>
                <a:ea typeface="楷体" pitchFamily="49" charset="-122"/>
                <a:sym typeface="Symbol"/>
              </a:rPr>
              <a:t>CdTe</a:t>
            </a:r>
            <a:r>
              <a:rPr lang="zh-CN" altLang="en-US" sz="2000" b="1" dirty="0" smtClean="0">
                <a:solidFill>
                  <a:srgbClr val="060606"/>
                </a:solidFill>
                <a:latin typeface="Times New Roman" pitchFamily="18" charset="0"/>
                <a:ea typeface="楷体" pitchFamily="49" charset="-122"/>
                <a:sym typeface="Symbol"/>
              </a:rPr>
              <a:t>的空穴和电子有效质量计算结果：</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表格 7"/>
          <p:cNvGraphicFramePr>
            <a:graphicFrameLocks noGrp="1"/>
          </p:cNvGraphicFramePr>
          <p:nvPr/>
        </p:nvGraphicFramePr>
        <p:xfrm>
          <a:off x="928662" y="1676400"/>
          <a:ext cx="6499543" cy="1752600"/>
        </p:xfrm>
        <a:graphic>
          <a:graphicData uri="http://schemas.openxmlformats.org/drawingml/2006/table">
            <a:tbl>
              <a:tblPr firstRow="1" bandRow="1">
                <a:tableStyleId>{5C22544A-7EE6-4342-B048-85BDC9FD1C3A}</a:tableStyleId>
              </a:tblPr>
              <a:tblGrid>
                <a:gridCol w="1927543"/>
                <a:gridCol w="1524000"/>
                <a:gridCol w="1524000"/>
                <a:gridCol w="1524000"/>
              </a:tblGrid>
              <a:tr h="370840">
                <a:tc>
                  <a:txBody>
                    <a:bodyPr/>
                    <a:lstStyle/>
                    <a:p>
                      <a:endParaRPr lang="zh-CN" altLang="en-US" dirty="0"/>
                    </a:p>
                  </a:txBody>
                  <a:tcPr/>
                </a:tc>
                <a:tc>
                  <a:txBody>
                    <a:bodyPr/>
                    <a:lstStyle/>
                    <a:p>
                      <a:r>
                        <a:rPr lang="zh-CN" altLang="en-US" dirty="0" smtClean="0">
                          <a:sym typeface="Symbol"/>
                        </a:rPr>
                        <a:t></a:t>
                      </a:r>
                      <a:r>
                        <a:rPr lang="en-US" altLang="zh-CN" dirty="0" smtClean="0">
                          <a:sym typeface="Symbol"/>
                        </a:rPr>
                        <a:t>1</a:t>
                      </a:r>
                      <a:endParaRPr lang="zh-CN" altLang="en-US" dirty="0"/>
                    </a:p>
                  </a:txBody>
                  <a:tcPr/>
                </a:tc>
                <a:tc>
                  <a:txBody>
                    <a:bodyPr/>
                    <a:lstStyle/>
                    <a:p>
                      <a:r>
                        <a:rPr lang="zh-CN" altLang="en-US" dirty="0" smtClean="0">
                          <a:sym typeface="Symbol"/>
                        </a:rPr>
                        <a:t></a:t>
                      </a:r>
                      <a:r>
                        <a:rPr lang="en-US" altLang="zh-CN" dirty="0" smtClean="0">
                          <a:sym typeface="Symbol"/>
                        </a:rPr>
                        <a:t>2</a:t>
                      </a:r>
                      <a:endParaRPr lang="zh-CN" altLang="en-US" dirty="0"/>
                    </a:p>
                  </a:txBody>
                  <a:tcPr/>
                </a:tc>
                <a:tc>
                  <a:txBody>
                    <a:bodyPr/>
                    <a:lstStyle/>
                    <a:p>
                      <a:r>
                        <a:rPr lang="zh-CN" altLang="en-US" dirty="0" smtClean="0">
                          <a:sym typeface="Symbol"/>
                        </a:rPr>
                        <a:t></a:t>
                      </a:r>
                      <a:r>
                        <a:rPr lang="en-US" altLang="zh-CN" dirty="0" smtClean="0">
                          <a:sym typeface="Symbol"/>
                        </a:rPr>
                        <a:t>3</a:t>
                      </a:r>
                      <a:endParaRPr lang="zh-CN" altLang="en-US" dirty="0"/>
                    </a:p>
                  </a:txBody>
                  <a:tcPr/>
                </a:tc>
              </a:tr>
              <a:tr h="370840">
                <a:tc>
                  <a:txBody>
                    <a:bodyPr/>
                    <a:lstStyle/>
                    <a:p>
                      <a:r>
                        <a:rPr lang="zh-CN" altLang="en-US" dirty="0" smtClean="0"/>
                        <a:t>计算值</a:t>
                      </a:r>
                      <a:endParaRPr lang="zh-CN" altLang="en-US" dirty="0"/>
                    </a:p>
                  </a:txBody>
                  <a:tcPr/>
                </a:tc>
                <a:tc>
                  <a:txBody>
                    <a:bodyPr/>
                    <a:lstStyle/>
                    <a:p>
                      <a:r>
                        <a:rPr lang="en-US" altLang="zh-CN" dirty="0" smtClean="0"/>
                        <a:t>4.79</a:t>
                      </a:r>
                      <a:endParaRPr lang="zh-CN" altLang="en-US" dirty="0"/>
                    </a:p>
                  </a:txBody>
                  <a:tcPr/>
                </a:tc>
                <a:tc>
                  <a:txBody>
                    <a:bodyPr/>
                    <a:lstStyle/>
                    <a:p>
                      <a:r>
                        <a:rPr lang="en-US" altLang="zh-CN" dirty="0" smtClean="0"/>
                        <a:t>1.53</a:t>
                      </a:r>
                      <a:endParaRPr lang="zh-CN" altLang="en-US" dirty="0"/>
                    </a:p>
                  </a:txBody>
                  <a:tcPr/>
                </a:tc>
                <a:tc>
                  <a:txBody>
                    <a:bodyPr/>
                    <a:lstStyle/>
                    <a:p>
                      <a:r>
                        <a:rPr lang="en-US" altLang="zh-CN" dirty="0" smtClean="0"/>
                        <a:t>1.99</a:t>
                      </a:r>
                      <a:endParaRPr lang="zh-CN" altLang="en-US" dirty="0"/>
                    </a:p>
                  </a:txBody>
                  <a:tcPr/>
                </a:tc>
              </a:tr>
              <a:tr h="370840">
                <a:tc>
                  <a:txBody>
                    <a:bodyPr/>
                    <a:lstStyle/>
                    <a:p>
                      <a:r>
                        <a:rPr lang="zh-CN" altLang="en-US" dirty="0" smtClean="0"/>
                        <a:t>实验值</a:t>
                      </a:r>
                      <a:endParaRPr lang="zh-CN" altLang="en-US" dirty="0"/>
                    </a:p>
                  </a:txBody>
                  <a:tcPr/>
                </a:tc>
                <a:tc>
                  <a:txBody>
                    <a:bodyPr/>
                    <a:lstStyle/>
                    <a:p>
                      <a:r>
                        <a:rPr lang="en-US" altLang="zh-CN" dirty="0" smtClean="0"/>
                        <a:t>5.35</a:t>
                      </a:r>
                      <a:endParaRPr lang="zh-CN" altLang="en-US" dirty="0"/>
                    </a:p>
                  </a:txBody>
                  <a:tcPr/>
                </a:tc>
                <a:tc>
                  <a:txBody>
                    <a:bodyPr/>
                    <a:lstStyle/>
                    <a:p>
                      <a:r>
                        <a:rPr lang="en-US" altLang="zh-CN" dirty="0" smtClean="0"/>
                        <a:t>1.73</a:t>
                      </a:r>
                      <a:endParaRPr lang="zh-CN" altLang="en-US" dirty="0"/>
                    </a:p>
                  </a:txBody>
                  <a:tcPr/>
                </a:tc>
                <a:tc>
                  <a:txBody>
                    <a:bodyPr/>
                    <a:lstStyle/>
                    <a:p>
                      <a:r>
                        <a:rPr lang="en-US" altLang="zh-CN" dirty="0" smtClean="0"/>
                        <a:t>2.03</a:t>
                      </a:r>
                      <a:endParaRPr lang="zh-CN" altLang="en-US" dirty="0"/>
                    </a:p>
                  </a:txBody>
                  <a:tcPr/>
                </a:tc>
              </a:tr>
              <a:tr h="370840">
                <a:tc>
                  <a:txBody>
                    <a:bodyPr/>
                    <a:lstStyle/>
                    <a:p>
                      <a:r>
                        <a:rPr lang="en-US" altLang="zh-CN" dirty="0" smtClean="0"/>
                        <a:t>LAPW</a:t>
                      </a:r>
                      <a:r>
                        <a:rPr lang="zh-CN" altLang="en-US" dirty="0" smtClean="0"/>
                        <a:t>计算参考值</a:t>
                      </a:r>
                      <a:endParaRPr lang="zh-CN" altLang="en-US" dirty="0"/>
                    </a:p>
                  </a:txBody>
                  <a:tcPr/>
                </a:tc>
                <a:tc>
                  <a:txBody>
                    <a:bodyPr/>
                    <a:lstStyle/>
                    <a:p>
                      <a:r>
                        <a:rPr lang="en-US" altLang="zh-CN" dirty="0" smtClean="0"/>
                        <a:t>4.67</a:t>
                      </a:r>
                      <a:endParaRPr lang="zh-CN" altLang="en-US" dirty="0"/>
                    </a:p>
                  </a:txBody>
                  <a:tcPr/>
                </a:tc>
                <a:tc>
                  <a:txBody>
                    <a:bodyPr/>
                    <a:lstStyle/>
                    <a:p>
                      <a:r>
                        <a:rPr lang="en-US" altLang="zh-CN" dirty="0" smtClean="0"/>
                        <a:t>1.31</a:t>
                      </a:r>
                      <a:endParaRPr lang="zh-CN" altLang="en-US" dirty="0"/>
                    </a:p>
                  </a:txBody>
                  <a:tcPr/>
                </a:tc>
                <a:tc>
                  <a:txBody>
                    <a:bodyPr/>
                    <a:lstStyle/>
                    <a:p>
                      <a:r>
                        <a:rPr lang="en-US" altLang="zh-CN" dirty="0" smtClean="0"/>
                        <a:t>1.88</a:t>
                      </a:r>
                      <a:endParaRPr lang="zh-CN" altLang="en-US" dirty="0"/>
                    </a:p>
                  </a:txBody>
                  <a:tcPr/>
                </a:tc>
              </a:tr>
            </a:tbl>
          </a:graphicData>
        </a:graphic>
      </p:graphicFrame>
      <p:graphicFrame>
        <p:nvGraphicFramePr>
          <p:cNvPr id="9" name="表格 8"/>
          <p:cNvGraphicFramePr>
            <a:graphicFrameLocks noGrp="1"/>
          </p:cNvGraphicFramePr>
          <p:nvPr/>
        </p:nvGraphicFramePr>
        <p:xfrm>
          <a:off x="1142976" y="4071942"/>
          <a:ext cx="6096000" cy="25958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gridSpan="2">
                  <a:txBody>
                    <a:bodyPr/>
                    <a:lstStyle/>
                    <a:p>
                      <a:endParaRPr lang="zh-CN" altLang="en-US" dirty="0"/>
                    </a:p>
                  </a:txBody>
                  <a:tcPr/>
                </a:tc>
                <a:tc hMerge="1">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rowSpan="3">
                  <a:txBody>
                    <a:bodyPr/>
                    <a:lstStyle/>
                    <a:p>
                      <a:endParaRPr lang="en-US" altLang="zh-CN" dirty="0" smtClean="0"/>
                    </a:p>
                    <a:p>
                      <a:r>
                        <a:rPr lang="zh-CN" altLang="en-US" dirty="0" smtClean="0"/>
                        <a:t>计算值</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0.5834</a:t>
                      </a:r>
                      <a:endParaRPr lang="zh-CN" altLang="en-US" dirty="0"/>
                    </a:p>
                  </a:txBody>
                  <a:tcPr/>
                </a:tc>
                <a:tc>
                  <a:txBody>
                    <a:bodyPr/>
                    <a:lstStyle/>
                    <a:p>
                      <a:r>
                        <a:rPr lang="en-US" altLang="zh-CN" dirty="0" smtClean="0"/>
                        <a:t>0.1272</a:t>
                      </a:r>
                      <a:endParaRPr lang="zh-CN" altLang="en-US" dirty="0"/>
                    </a:p>
                  </a:txBody>
                  <a:tcPr/>
                </a:tc>
                <a:tc>
                  <a:txBody>
                    <a:bodyPr/>
                    <a:lstStyle/>
                    <a:p>
                      <a:r>
                        <a:rPr lang="en-US" altLang="zh-CN" dirty="0" smtClean="0"/>
                        <a:t>0.2088</a:t>
                      </a:r>
                      <a:endParaRPr lang="zh-CN" altLang="en-US" dirty="0"/>
                    </a:p>
                  </a:txBody>
                  <a:tcPr/>
                </a:tc>
                <a:tc>
                  <a:txBody>
                    <a:bodyPr/>
                    <a:lstStyle/>
                    <a:p>
                      <a:r>
                        <a:rPr lang="en-US" altLang="zh-CN" dirty="0" smtClean="0"/>
                        <a:t>0.0825</a:t>
                      </a:r>
                      <a:endParaRPr lang="zh-CN" altLang="en-US" dirty="0"/>
                    </a:p>
                  </a:txBody>
                  <a:tcPr/>
                </a:tc>
              </a:tr>
              <a:tr h="370840">
                <a:tc vMerge="1">
                  <a:txBody>
                    <a:bodyPr/>
                    <a:lstStyle/>
                    <a:p>
                      <a:endParaRPr lang="zh-CN" altLang="en-US" dirty="0"/>
                    </a:p>
                  </a:txBody>
                  <a:tcPr/>
                </a:tc>
                <a:tc>
                  <a:txBody>
                    <a:bodyPr/>
                    <a:lstStyle/>
                    <a:p>
                      <a:r>
                        <a:rPr lang="en-US" altLang="zh-CN" dirty="0" smtClean="0"/>
                        <a:t>[110]</a:t>
                      </a:r>
                      <a:endParaRPr lang="zh-CN" altLang="en-US" dirty="0"/>
                    </a:p>
                  </a:txBody>
                  <a:tcPr/>
                </a:tc>
                <a:tc>
                  <a:txBody>
                    <a:bodyPr/>
                    <a:lstStyle/>
                    <a:p>
                      <a:r>
                        <a:rPr lang="en-US" altLang="zh-CN" dirty="0" smtClean="0"/>
                        <a:t>0.9675</a:t>
                      </a:r>
                      <a:endParaRPr lang="zh-CN" altLang="en-US" dirty="0"/>
                    </a:p>
                  </a:txBody>
                  <a:tcPr/>
                </a:tc>
                <a:tc>
                  <a:txBody>
                    <a:bodyPr/>
                    <a:lstStyle/>
                    <a:p>
                      <a:r>
                        <a:rPr lang="en-US" altLang="zh-CN" dirty="0" smtClean="0"/>
                        <a:t>0.1170</a:t>
                      </a:r>
                      <a:endParaRPr lang="zh-CN" altLang="en-US" dirty="0"/>
                    </a:p>
                  </a:txBody>
                  <a:tcPr/>
                </a:tc>
                <a:tc>
                  <a:txBody>
                    <a:bodyPr/>
                    <a:lstStyle/>
                    <a:p>
                      <a:r>
                        <a:rPr lang="en-US" altLang="zh-CN" dirty="0" smtClean="0"/>
                        <a:t>0.2088</a:t>
                      </a:r>
                      <a:endParaRPr lang="zh-CN" altLang="en-US" dirty="0"/>
                    </a:p>
                  </a:txBody>
                  <a:tcPr/>
                </a:tc>
                <a:tc>
                  <a:txBody>
                    <a:bodyPr/>
                    <a:lstStyle/>
                    <a:p>
                      <a:r>
                        <a:rPr lang="en-US" altLang="zh-CN" dirty="0" smtClean="0"/>
                        <a:t>0.0893</a:t>
                      </a:r>
                      <a:endParaRPr lang="zh-CN" altLang="en-US" dirty="0"/>
                    </a:p>
                  </a:txBody>
                  <a:tcPr/>
                </a:tc>
              </a:tr>
              <a:tr h="370840">
                <a:tc vMerge="1">
                  <a:txBody>
                    <a:bodyPr/>
                    <a:lstStyle/>
                    <a:p>
                      <a:endParaRPr lang="zh-CN" altLang="en-US" dirty="0"/>
                    </a:p>
                  </a:txBody>
                  <a:tcPr/>
                </a:tc>
                <a:tc>
                  <a:txBody>
                    <a:bodyPr/>
                    <a:lstStyle/>
                    <a:p>
                      <a:r>
                        <a:rPr lang="en-US" altLang="zh-CN" dirty="0" smtClean="0"/>
                        <a:t>[111]</a:t>
                      </a:r>
                      <a:endParaRPr lang="zh-CN" altLang="en-US" dirty="0"/>
                    </a:p>
                  </a:txBody>
                  <a:tcPr/>
                </a:tc>
                <a:tc>
                  <a:txBody>
                    <a:bodyPr/>
                    <a:lstStyle/>
                    <a:p>
                      <a:r>
                        <a:rPr lang="en-US" altLang="zh-CN" dirty="0" smtClean="0"/>
                        <a:t>1.2395</a:t>
                      </a:r>
                      <a:endParaRPr lang="zh-CN" altLang="en-US" dirty="0"/>
                    </a:p>
                  </a:txBody>
                  <a:tcPr/>
                </a:tc>
                <a:tc>
                  <a:txBody>
                    <a:bodyPr/>
                    <a:lstStyle/>
                    <a:p>
                      <a:r>
                        <a:rPr lang="en-US" altLang="zh-CN" dirty="0" smtClean="0"/>
                        <a:t>0.1140</a:t>
                      </a:r>
                      <a:endParaRPr lang="zh-CN" altLang="en-US" dirty="0"/>
                    </a:p>
                  </a:txBody>
                  <a:tcPr/>
                </a:tc>
                <a:tc>
                  <a:txBody>
                    <a:bodyPr/>
                    <a:lstStyle/>
                    <a:p>
                      <a:r>
                        <a:rPr lang="en-US" altLang="zh-CN" dirty="0" smtClean="0"/>
                        <a:t>0.2088</a:t>
                      </a:r>
                      <a:endParaRPr lang="zh-CN" altLang="en-US" dirty="0"/>
                    </a:p>
                  </a:txBody>
                  <a:tcPr/>
                </a:tc>
                <a:tc>
                  <a:txBody>
                    <a:bodyPr/>
                    <a:lstStyle/>
                    <a:p>
                      <a:r>
                        <a:rPr lang="en-US" altLang="zh-CN" dirty="0" smtClean="0"/>
                        <a:t>0.0796</a:t>
                      </a:r>
                      <a:endParaRPr lang="zh-CN" altLang="en-US" dirty="0"/>
                    </a:p>
                  </a:txBody>
                  <a:tcPr/>
                </a:tc>
              </a:tr>
              <a:tr h="370840">
                <a:tc rowSpan="3">
                  <a:txBody>
                    <a:bodyPr/>
                    <a:lstStyle/>
                    <a:p>
                      <a:endParaRPr lang="en-US" altLang="zh-CN" dirty="0" smtClean="0"/>
                    </a:p>
                    <a:p>
                      <a:r>
                        <a:rPr lang="zh-CN" altLang="en-US" dirty="0" smtClean="0"/>
                        <a:t>实验值</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0.60</a:t>
                      </a:r>
                      <a:endParaRPr lang="zh-CN" altLang="en-US" dirty="0"/>
                    </a:p>
                  </a:txBody>
                  <a:tcPr/>
                </a:tc>
                <a:tc>
                  <a:txBody>
                    <a:bodyPr/>
                    <a:lstStyle/>
                    <a:p>
                      <a:r>
                        <a:rPr lang="en-US" altLang="zh-CN" dirty="0" smtClean="0"/>
                        <a:t>0.131</a:t>
                      </a:r>
                      <a:endParaRPr lang="zh-CN" altLang="en-US" dirty="0"/>
                    </a:p>
                  </a:txBody>
                  <a:tcPr/>
                </a:tc>
                <a:tc>
                  <a:txBody>
                    <a:bodyPr/>
                    <a:lstStyle/>
                    <a:p>
                      <a:pPr algn="ctr"/>
                      <a:r>
                        <a:rPr lang="zh-CN" altLang="en-US" dirty="0" smtClean="0">
                          <a:sym typeface="Symbol"/>
                        </a:rPr>
                        <a:t></a:t>
                      </a:r>
                      <a:endParaRPr lang="zh-CN" altLang="en-US" dirty="0"/>
                    </a:p>
                  </a:txBody>
                  <a:tcPr/>
                </a:tc>
                <a:tc>
                  <a:txBody>
                    <a:bodyPr/>
                    <a:lstStyle/>
                    <a:p>
                      <a:r>
                        <a:rPr lang="en-US" altLang="zh-CN" dirty="0" smtClean="0"/>
                        <a:t>0.0944</a:t>
                      </a:r>
                      <a:endParaRPr lang="zh-CN" altLang="en-US" dirty="0"/>
                    </a:p>
                  </a:txBody>
                  <a:tcPr/>
                </a:tc>
              </a:tr>
              <a:tr h="370840">
                <a:tc vMerge="1">
                  <a:txBody>
                    <a:bodyPr/>
                    <a:lstStyle/>
                    <a:p>
                      <a:endParaRPr lang="zh-CN" altLang="en-US" dirty="0"/>
                    </a:p>
                  </a:txBody>
                  <a:tcPr/>
                </a:tc>
                <a:tc>
                  <a:txBody>
                    <a:bodyPr/>
                    <a:lstStyle/>
                    <a:p>
                      <a:r>
                        <a:rPr lang="en-US" altLang="zh-CN" dirty="0" smtClean="0"/>
                        <a:t>[110]</a:t>
                      </a:r>
                      <a:endParaRPr lang="zh-CN" altLang="en-US" dirty="0"/>
                    </a:p>
                  </a:txBody>
                  <a:tcPr/>
                </a:tc>
                <a:tc>
                  <a:txBody>
                    <a:bodyPr/>
                    <a:lstStyle/>
                    <a:p>
                      <a:r>
                        <a:rPr lang="en-US" altLang="zh-CN" dirty="0" smtClean="0"/>
                        <a:t>0.815</a:t>
                      </a:r>
                      <a:endParaRPr lang="zh-CN" altLang="en-US" dirty="0"/>
                    </a:p>
                  </a:txBody>
                  <a:tcPr/>
                </a:tc>
                <a:tc>
                  <a:txBody>
                    <a:bodyPr/>
                    <a:lstStyle/>
                    <a:p>
                      <a:r>
                        <a:rPr lang="en-US" altLang="zh-CN" dirty="0" smtClean="0"/>
                        <a:t>0.122</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ym typeface="Symbol"/>
                        </a:rPr>
                        <a:t></a:t>
                      </a:r>
                      <a:endParaRPr lang="zh-CN" altLang="en-US" dirty="0" smtClean="0"/>
                    </a:p>
                  </a:txBody>
                  <a:tcPr/>
                </a:tc>
                <a:tc>
                  <a:txBody>
                    <a:bodyPr/>
                    <a:lstStyle/>
                    <a:p>
                      <a:r>
                        <a:rPr lang="en-US" altLang="zh-CN" dirty="0" smtClean="0"/>
                        <a:t>0.0963</a:t>
                      </a:r>
                      <a:endParaRPr lang="zh-CN" altLang="en-US" dirty="0"/>
                    </a:p>
                  </a:txBody>
                  <a:tcPr/>
                </a:tc>
              </a:tr>
              <a:tr h="370840">
                <a:tc vMerge="1">
                  <a:txBody>
                    <a:bodyPr/>
                    <a:lstStyle/>
                    <a:p>
                      <a:endParaRPr lang="zh-CN" altLang="en-US" dirty="0"/>
                    </a:p>
                  </a:txBody>
                  <a:tcPr/>
                </a:tc>
                <a:tc>
                  <a:txBody>
                    <a:bodyPr/>
                    <a:lstStyle/>
                    <a:p>
                      <a:r>
                        <a:rPr lang="en-US" altLang="zh-CN" dirty="0" smtClean="0"/>
                        <a:t>[111]</a:t>
                      </a:r>
                      <a:endParaRPr lang="zh-CN" altLang="en-US" dirty="0"/>
                    </a:p>
                  </a:txBody>
                  <a:tcPr/>
                </a:tc>
                <a:tc>
                  <a:txBody>
                    <a:bodyPr/>
                    <a:lstStyle/>
                    <a:p>
                      <a:r>
                        <a:rPr lang="en-US" altLang="zh-CN" dirty="0" smtClean="0"/>
                        <a:t>0.842</a:t>
                      </a:r>
                      <a:endParaRPr lang="zh-CN" altLang="en-US" dirty="0"/>
                    </a:p>
                  </a:txBody>
                  <a:tcPr/>
                </a:tc>
                <a:tc>
                  <a:txBody>
                    <a:bodyPr/>
                    <a:lstStyle/>
                    <a:p>
                      <a:r>
                        <a:rPr lang="en-US" altLang="zh-CN" dirty="0" smtClean="0"/>
                        <a:t>0.121</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ym typeface="Symbol"/>
                        </a:rPr>
                        <a:t></a:t>
                      </a:r>
                      <a:endParaRPr lang="zh-CN" altLang="en-US" dirty="0" smtClean="0"/>
                    </a:p>
                  </a:txBody>
                  <a:tcPr/>
                </a:tc>
                <a:tc>
                  <a:txBody>
                    <a:bodyPr/>
                    <a:lstStyle/>
                    <a:p>
                      <a:r>
                        <a:rPr lang="en-US" altLang="zh-CN" dirty="0" smtClean="0"/>
                        <a:t>0.0954</a:t>
                      </a:r>
                      <a:endParaRPr lang="zh-CN" altLang="en-US" dirty="0"/>
                    </a:p>
                  </a:txBody>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89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1173301"/>
            <a:ext cx="7786742" cy="3170099"/>
          </a:xfrm>
          <a:prstGeom prst="rect">
            <a:avLst/>
          </a:prstGeom>
          <a:noFill/>
        </p:spPr>
        <p:txBody>
          <a:bodyPr wrap="square" rtlCol="0">
            <a:spAutoFit/>
          </a:bodyPr>
          <a:lstStyle/>
          <a:p>
            <a:pPr algn="just"/>
            <a:r>
              <a:rPr lang="zh-CN" altLang="en-US" sz="2000" b="1" dirty="0" smtClean="0">
                <a:solidFill>
                  <a:srgbClr val="060606"/>
                </a:solidFill>
                <a:latin typeface="Times New Roman" pitchFamily="18" charset="0"/>
                <a:ea typeface="楷体" pitchFamily="49" charset="-122"/>
                <a:sym typeface="Symbol"/>
              </a:rPr>
              <a:t>尽管密度泛函理论在</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近似下取得了很大的成功。但是对于金属的</a:t>
            </a:r>
            <a:r>
              <a:rPr lang="en-US" altLang="zh-CN" sz="2000" b="1" dirty="0" smtClean="0">
                <a:solidFill>
                  <a:srgbClr val="060606"/>
                </a:solidFill>
                <a:latin typeface="Times New Roman" pitchFamily="18" charset="0"/>
                <a:ea typeface="楷体" pitchFamily="49" charset="-122"/>
                <a:sym typeface="Symbol"/>
              </a:rPr>
              <a:t>d</a:t>
            </a:r>
            <a:r>
              <a:rPr lang="zh-CN" altLang="en-US" sz="2000" b="1" dirty="0" smtClean="0">
                <a:solidFill>
                  <a:srgbClr val="060606"/>
                </a:solidFill>
                <a:latin typeface="Times New Roman" pitchFamily="18" charset="0"/>
                <a:ea typeface="楷体" pitchFamily="49" charset="-122"/>
                <a:sym typeface="Symbol"/>
              </a:rPr>
              <a:t>态的带宽及半导体的带隙值总是给出相比实验值偏小的结果</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一般计算值为实验值的</a:t>
            </a:r>
            <a:r>
              <a:rPr lang="en-US" altLang="zh-CN" sz="2000" b="1" dirty="0" smtClean="0">
                <a:solidFill>
                  <a:srgbClr val="060606"/>
                </a:solidFill>
                <a:latin typeface="Times New Roman" pitchFamily="18" charset="0"/>
                <a:ea typeface="楷体" pitchFamily="49" charset="-122"/>
                <a:sym typeface="Symbol"/>
              </a:rPr>
              <a:t>30%-50%</a:t>
            </a:r>
            <a:r>
              <a:rPr lang="zh-CN" altLang="en-US" sz="2000" b="1" dirty="0" smtClean="0">
                <a:solidFill>
                  <a:srgbClr val="060606"/>
                </a:solidFill>
                <a:latin typeface="Times New Roman" pitchFamily="18" charset="0"/>
                <a:ea typeface="楷体" pitchFamily="49" charset="-122"/>
                <a:sym typeface="Symbol"/>
              </a:rPr>
              <a:t>左右</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。而在分子、团簇体系的计算中，</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往往给出比实验值大得多的键能值。此外，对于固体材料中与激发态相关的特征，</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也不能给出十分精确的结果。这主要是因为</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忽略了交换关联势的非局域特征。为了改善局域密度近似</a:t>
            </a:r>
            <a:r>
              <a:rPr lang="en-US" altLang="zh-CN" sz="2000" b="1" dirty="0" smtClean="0">
                <a:solidFill>
                  <a:srgbClr val="060606"/>
                </a:solidFill>
                <a:latin typeface="Times New Roman" pitchFamily="18" charset="0"/>
                <a:ea typeface="楷体" pitchFamily="49" charset="-122"/>
                <a:sym typeface="Symbol"/>
              </a:rPr>
              <a:t>LDA</a:t>
            </a:r>
            <a:r>
              <a:rPr lang="zh-CN" altLang="en-US" sz="2000" b="1" dirty="0" smtClean="0">
                <a:solidFill>
                  <a:srgbClr val="060606"/>
                </a:solidFill>
                <a:latin typeface="Times New Roman" pitchFamily="18" charset="0"/>
                <a:ea typeface="楷体" pitchFamily="49" charset="-122"/>
                <a:sym typeface="Symbol"/>
              </a:rPr>
              <a:t>，首先想到的是交换关联贡献不仅与空间一点的粒子数密度相关</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局域密度</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而且还和附近的密度相关，即它还依赖于密度梯度。从而，引入了广义梯度近似</a:t>
            </a:r>
            <a:r>
              <a:rPr lang="en-US" altLang="zh-CN" sz="2000" b="1" dirty="0" smtClean="0">
                <a:solidFill>
                  <a:srgbClr val="060606"/>
                </a:solidFill>
                <a:latin typeface="Times New Roman" pitchFamily="18" charset="0"/>
                <a:ea typeface="楷体" pitchFamily="49" charset="-122"/>
                <a:sym typeface="Symbol"/>
              </a:rPr>
              <a:t>(GGA).GGA</a:t>
            </a:r>
            <a:r>
              <a:rPr lang="zh-CN" altLang="en-US" sz="2000" b="1" dirty="0" smtClean="0">
                <a:solidFill>
                  <a:srgbClr val="060606"/>
                </a:solidFill>
                <a:latin typeface="Times New Roman" pitchFamily="18" charset="0"/>
                <a:ea typeface="楷体" pitchFamily="49" charset="-122"/>
                <a:sym typeface="Symbol"/>
              </a:rPr>
              <a:t>考虑了电子密度的变化，此时交换关联势变为：</a:t>
            </a:r>
            <a:endParaRPr lang="en-US" altLang="zh-CN" sz="2000" b="1" dirty="0" smtClean="0">
              <a:solidFill>
                <a:srgbClr val="060606"/>
              </a:solidFill>
              <a:latin typeface="Times New Roman" pitchFamily="18" charset="0"/>
              <a:ea typeface="楷体" pitchFamily="49" charset="-122"/>
              <a:sym typeface="Symbol"/>
            </a:endParaRPr>
          </a:p>
        </p:txBody>
      </p:sp>
      <p:graphicFrame>
        <p:nvGraphicFramePr>
          <p:cNvPr id="8" name="Object 2"/>
          <p:cNvGraphicFramePr>
            <a:graphicFrameLocks noChangeAspect="1"/>
          </p:cNvGraphicFramePr>
          <p:nvPr/>
        </p:nvGraphicFramePr>
        <p:xfrm>
          <a:off x="990600" y="4591050"/>
          <a:ext cx="6696075" cy="1047750"/>
        </p:xfrm>
        <a:graphic>
          <a:graphicData uri="http://schemas.openxmlformats.org/presentationml/2006/ole">
            <p:oleObj spid="_x0000_s104450" name="Equation" r:id="rId3" imgW="3060360" imgH="419040" progId="Equation.DSMT4">
              <p:embed/>
            </p:oleObj>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1265090"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5.1 </a:t>
            </a:r>
            <a:r>
              <a:rPr lang="zh-CN" altLang="en-US" sz="2400" b="1" dirty="0" smtClean="0">
                <a:solidFill>
                  <a:srgbClr val="060606"/>
                </a:solidFill>
                <a:latin typeface="Times New Roman" pitchFamily="18" charset="0"/>
                <a:ea typeface="楷体" pitchFamily="49" charset="-122"/>
              </a:rPr>
              <a:t>引言</a:t>
            </a:r>
            <a:endParaRPr lang="en-US" altLang="zh-CN" sz="2400" b="1" dirty="0">
              <a:solidFill>
                <a:srgbClr val="060606"/>
              </a:solidFill>
              <a:latin typeface="Times New Roman" pitchFamily="18" charset="0"/>
              <a:ea typeface="楷体" pitchFamily="49" charset="-122"/>
            </a:endParaRPr>
          </a:p>
        </p:txBody>
      </p:sp>
      <p:sp>
        <p:nvSpPr>
          <p:cNvPr id="6" name="矩形 5"/>
          <p:cNvSpPr/>
          <p:nvPr/>
        </p:nvSpPr>
        <p:spPr>
          <a:xfrm>
            <a:off x="533400" y="1676400"/>
            <a:ext cx="8077200" cy="3416320"/>
          </a:xfrm>
          <a:prstGeom prst="rect">
            <a:avLst/>
          </a:prstGeom>
        </p:spPr>
        <p:txBody>
          <a:bodyPr wrap="square">
            <a:spAutoFit/>
          </a:bodyPr>
          <a:lstStyle/>
          <a:p>
            <a:pPr algn="just"/>
            <a:r>
              <a:rPr lang="zh-CN" altLang="en-US" sz="2400" b="1" dirty="0" smtClean="0">
                <a:solidFill>
                  <a:srgbClr val="060606"/>
                </a:solidFill>
                <a:latin typeface="Times New Roman" pitchFamily="18" charset="0"/>
                <a:ea typeface="楷体" pitchFamily="49" charset="-122"/>
              </a:rPr>
              <a:t>科学计算的发展及其重要意义</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r>
              <a:rPr lang="zh-CN" altLang="en-US" sz="2400" b="1" dirty="0" smtClean="0">
                <a:solidFill>
                  <a:srgbClr val="060606"/>
                </a:solidFill>
                <a:latin typeface="Times New Roman" pitchFamily="18" charset="0"/>
                <a:ea typeface="楷体" pitchFamily="49" charset="-122"/>
              </a:rPr>
              <a:t>“科学计算已经是继理论科学、实验科学之后，人类认识与征服自然的第三种科学方法”。</a:t>
            </a:r>
            <a:r>
              <a:rPr lang="en-US" altLang="zh-CN" sz="2400" b="1" dirty="0" smtClean="0">
                <a:solidFill>
                  <a:srgbClr val="060606"/>
                </a:solidFill>
                <a:latin typeface="Times New Roman" pitchFamily="18" charset="0"/>
                <a:ea typeface="楷体" pitchFamily="49" charset="-122"/>
              </a:rPr>
              <a:t>-----------</a:t>
            </a:r>
            <a:r>
              <a:rPr lang="zh-CN" altLang="en-US" sz="2400" b="1" dirty="0" smtClean="0">
                <a:solidFill>
                  <a:srgbClr val="060606"/>
                </a:solidFill>
                <a:latin typeface="Times New Roman" pitchFamily="18" charset="0"/>
                <a:ea typeface="楷体" pitchFamily="49" charset="-122"/>
              </a:rPr>
              <a:t>侯自新</a:t>
            </a:r>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endParaRPr lang="en-US" altLang="zh-CN" sz="2400" b="1" dirty="0" smtClean="0">
              <a:solidFill>
                <a:srgbClr val="060606"/>
              </a:solidFill>
              <a:latin typeface="Times New Roman" pitchFamily="18" charset="0"/>
              <a:ea typeface="楷体" pitchFamily="49" charset="-122"/>
            </a:endParaRPr>
          </a:p>
          <a:p>
            <a:r>
              <a:rPr lang="zh-CN" altLang="en-US" sz="2400" b="1" dirty="0" smtClean="0">
                <a:solidFill>
                  <a:srgbClr val="060606"/>
                </a:solidFill>
                <a:latin typeface="Times New Roman" pitchFamily="18" charset="0"/>
                <a:ea typeface="楷体" pitchFamily="49" charset="-122"/>
              </a:rPr>
              <a:t>“计算物理是计算机科学、计算数学与物理之间的新兴边缘学科，是公认的与理论物理、实验物理并列的物理学第三大支柱。”</a:t>
            </a:r>
            <a:endParaRPr lang="en-US" altLang="zh-CN" sz="2400" b="1" dirty="0" smtClean="0">
              <a:solidFill>
                <a:srgbClr val="060606"/>
              </a:solidFill>
              <a:latin typeface="Times New Roman" pitchFamily="18" charset="0"/>
              <a:ea typeface="楷体" pitchFamily="49"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90</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TextBox 5"/>
          <p:cNvSpPr txBox="1"/>
          <p:nvPr/>
        </p:nvSpPr>
        <p:spPr>
          <a:xfrm>
            <a:off x="642910" y="926068"/>
            <a:ext cx="7786742" cy="400110"/>
          </a:xfrm>
          <a:prstGeom prst="rect">
            <a:avLst/>
          </a:prstGeom>
          <a:noFill/>
        </p:spPr>
        <p:txBody>
          <a:bodyPr wrap="square" rtlCol="0">
            <a:spAutoFit/>
          </a:bodyPr>
          <a:lstStyle/>
          <a:p>
            <a:r>
              <a:rPr lang="en-US" altLang="zh-CN" sz="2000" b="1" dirty="0" err="1" smtClean="0">
                <a:solidFill>
                  <a:srgbClr val="060606"/>
                </a:solidFill>
                <a:latin typeface="Times New Roman" pitchFamily="18" charset="0"/>
                <a:ea typeface="楷体" pitchFamily="49" charset="-122"/>
                <a:sym typeface="Symbol"/>
              </a:rPr>
              <a:t>CdTe</a:t>
            </a:r>
            <a:r>
              <a:rPr lang="zh-CN" altLang="en-US" sz="2000" b="1" dirty="0" smtClean="0">
                <a:solidFill>
                  <a:srgbClr val="060606"/>
                </a:solidFill>
                <a:latin typeface="Times New Roman" pitchFamily="18" charset="0"/>
                <a:ea typeface="楷体" pitchFamily="49" charset="-122"/>
                <a:sym typeface="Symbol"/>
              </a:rPr>
              <a:t>能带结构，</a:t>
            </a:r>
            <a:r>
              <a:rPr lang="en-US" altLang="zh-CN" sz="2000" b="1" dirty="0" smtClean="0">
                <a:solidFill>
                  <a:srgbClr val="060606"/>
                </a:solidFill>
                <a:latin typeface="Times New Roman" pitchFamily="18" charset="0"/>
                <a:ea typeface="楷体" pitchFamily="49" charset="-122"/>
                <a:sym typeface="Symbol"/>
              </a:rPr>
              <a:t>(a)LDA</a:t>
            </a:r>
            <a:r>
              <a:rPr lang="zh-CN" altLang="en-US" sz="2000" b="1" dirty="0" smtClean="0">
                <a:solidFill>
                  <a:srgbClr val="060606"/>
                </a:solidFill>
                <a:latin typeface="Times New Roman" pitchFamily="18" charset="0"/>
                <a:ea typeface="楷体" pitchFamily="49" charset="-122"/>
                <a:sym typeface="Symbol"/>
              </a:rPr>
              <a:t>计算结果，</a:t>
            </a:r>
            <a:r>
              <a:rPr lang="en-US" altLang="zh-CN" sz="2000" b="1" dirty="0" smtClean="0">
                <a:solidFill>
                  <a:srgbClr val="060606"/>
                </a:solidFill>
                <a:latin typeface="Times New Roman" pitchFamily="18" charset="0"/>
                <a:ea typeface="楷体" pitchFamily="49" charset="-122"/>
                <a:sym typeface="Symbol"/>
              </a:rPr>
              <a:t>(b)GGA</a:t>
            </a:r>
            <a:r>
              <a:rPr lang="zh-CN" altLang="en-US" sz="2000" b="1" dirty="0" smtClean="0">
                <a:solidFill>
                  <a:srgbClr val="060606"/>
                </a:solidFill>
                <a:latin typeface="Times New Roman" pitchFamily="18" charset="0"/>
                <a:ea typeface="楷体" pitchFamily="49" charset="-122"/>
                <a:sym typeface="Symbol"/>
              </a:rPr>
              <a:t>计算结果</a:t>
            </a:r>
            <a:endParaRPr lang="en-US" altLang="zh-CN" sz="2000" b="1" dirty="0" smtClean="0">
              <a:solidFill>
                <a:srgbClr val="060606"/>
              </a:solidFill>
              <a:latin typeface="Times New Roman" pitchFamily="18" charset="0"/>
              <a:ea typeface="楷体" pitchFamily="49" charset="-122"/>
              <a:sym typeface="Symbol"/>
            </a:endParaRPr>
          </a:p>
        </p:txBody>
      </p:sp>
      <p:sp>
        <p:nvSpPr>
          <p:cNvPr id="9" name="TextBox 8"/>
          <p:cNvSpPr txBox="1"/>
          <p:nvPr/>
        </p:nvSpPr>
        <p:spPr>
          <a:xfrm>
            <a:off x="1857356" y="5334000"/>
            <a:ext cx="1571264" cy="400110"/>
          </a:xfrm>
          <a:prstGeom prst="rect">
            <a:avLst/>
          </a:prstGeom>
          <a:noFill/>
        </p:spPr>
        <p:txBody>
          <a:bodyPr wrap="none" rtlCol="0">
            <a:spAutoFit/>
          </a:bodyPr>
          <a:lstStyle/>
          <a:p>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g</a:t>
            </a:r>
            <a:r>
              <a:rPr lang="en-US" altLang="zh-CN" sz="2000" b="1" dirty="0" smtClean="0">
                <a:solidFill>
                  <a:srgbClr val="060606"/>
                </a:solidFill>
                <a:latin typeface="Times New Roman" pitchFamily="18" charset="0"/>
                <a:ea typeface="楷体" pitchFamily="49" charset="-122"/>
                <a:sym typeface="Symbol"/>
              </a:rPr>
              <a:t>=0.493 </a:t>
            </a:r>
            <a:r>
              <a:rPr lang="en-US" altLang="zh-CN" sz="2000" b="1" dirty="0" err="1" smtClean="0">
                <a:solidFill>
                  <a:srgbClr val="060606"/>
                </a:solidFill>
                <a:latin typeface="Times New Roman" pitchFamily="18" charset="0"/>
                <a:ea typeface="楷体" pitchFamily="49" charset="-122"/>
                <a:sym typeface="Symbol"/>
              </a:rPr>
              <a:t>eV</a:t>
            </a:r>
            <a:endParaRPr lang="zh-CN" altLang="en-US" sz="2000" b="1" dirty="0">
              <a:solidFill>
                <a:srgbClr val="060606"/>
              </a:solidFill>
              <a:latin typeface="Times New Roman" pitchFamily="18" charset="0"/>
              <a:ea typeface="楷体" pitchFamily="49" charset="-122"/>
              <a:sym typeface="Symbol"/>
            </a:endParaRPr>
          </a:p>
        </p:txBody>
      </p:sp>
      <p:sp>
        <p:nvSpPr>
          <p:cNvPr id="10" name="TextBox 9"/>
          <p:cNvSpPr txBox="1"/>
          <p:nvPr/>
        </p:nvSpPr>
        <p:spPr>
          <a:xfrm>
            <a:off x="5225420" y="5334000"/>
            <a:ext cx="1571264" cy="400110"/>
          </a:xfrm>
          <a:prstGeom prst="rect">
            <a:avLst/>
          </a:prstGeom>
          <a:noFill/>
        </p:spPr>
        <p:txBody>
          <a:bodyPr wrap="none" rtlCol="0">
            <a:spAutoFit/>
          </a:bodyPr>
          <a:lstStyle/>
          <a:p>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g</a:t>
            </a:r>
            <a:r>
              <a:rPr lang="en-US" altLang="zh-CN" sz="2000" b="1" dirty="0" smtClean="0">
                <a:solidFill>
                  <a:srgbClr val="060606"/>
                </a:solidFill>
                <a:latin typeface="Times New Roman" pitchFamily="18" charset="0"/>
                <a:ea typeface="楷体" pitchFamily="49" charset="-122"/>
                <a:sym typeface="Symbol"/>
              </a:rPr>
              <a:t>=0.836 </a:t>
            </a:r>
            <a:r>
              <a:rPr lang="en-US" altLang="zh-CN" sz="2000" b="1" dirty="0" err="1" smtClean="0">
                <a:solidFill>
                  <a:srgbClr val="060606"/>
                </a:solidFill>
                <a:latin typeface="Times New Roman" pitchFamily="18" charset="0"/>
                <a:ea typeface="楷体" pitchFamily="49" charset="-122"/>
                <a:sym typeface="Symbol"/>
              </a:rPr>
              <a:t>eV</a:t>
            </a:r>
            <a:endParaRPr lang="zh-CN" altLang="en-US" sz="2000" b="1" dirty="0">
              <a:solidFill>
                <a:srgbClr val="060606"/>
              </a:solidFill>
              <a:latin typeface="Times New Roman" pitchFamily="18" charset="0"/>
              <a:ea typeface="楷体" pitchFamily="49" charset="-122"/>
              <a:sym typeface="Symbol"/>
            </a:endParaRPr>
          </a:p>
        </p:txBody>
      </p:sp>
      <p:sp>
        <p:nvSpPr>
          <p:cNvPr id="11" name="TextBox 10"/>
          <p:cNvSpPr txBox="1"/>
          <p:nvPr/>
        </p:nvSpPr>
        <p:spPr>
          <a:xfrm>
            <a:off x="2209800" y="5924490"/>
            <a:ext cx="3941207" cy="400110"/>
          </a:xfrm>
          <a:prstGeom prst="rect">
            <a:avLst/>
          </a:prstGeom>
          <a:noFill/>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实验值：</a:t>
            </a:r>
            <a:r>
              <a:rPr lang="en-US" altLang="zh-CN" sz="2000" b="1" dirty="0" err="1" smtClean="0">
                <a:solidFill>
                  <a:srgbClr val="060606"/>
                </a:solidFill>
                <a:latin typeface="Times New Roman" pitchFamily="18" charset="0"/>
                <a:ea typeface="楷体" pitchFamily="49" charset="-122"/>
                <a:sym typeface="Symbol"/>
              </a:rPr>
              <a:t>E</a:t>
            </a:r>
            <a:r>
              <a:rPr lang="en-US" altLang="zh-CN" sz="2000" b="1" baseline="-25000" dirty="0" err="1" smtClean="0">
                <a:solidFill>
                  <a:srgbClr val="060606"/>
                </a:solidFill>
                <a:latin typeface="Times New Roman" pitchFamily="18" charset="0"/>
                <a:ea typeface="楷体" pitchFamily="49" charset="-122"/>
                <a:sym typeface="Symbol"/>
              </a:rPr>
              <a:t>g</a:t>
            </a:r>
            <a:r>
              <a:rPr lang="en-US" altLang="zh-CN" sz="2000" b="1" dirty="0" smtClean="0">
                <a:solidFill>
                  <a:srgbClr val="060606"/>
                </a:solidFill>
                <a:latin typeface="Times New Roman" pitchFamily="18" charset="0"/>
                <a:ea typeface="楷体" pitchFamily="49" charset="-122"/>
                <a:sym typeface="Symbol"/>
              </a:rPr>
              <a:t>(</a:t>
            </a:r>
            <a:r>
              <a:rPr lang="en-US" altLang="zh-CN" sz="2000" b="1" dirty="0" err="1" smtClean="0">
                <a:solidFill>
                  <a:srgbClr val="060606"/>
                </a:solidFill>
                <a:latin typeface="Times New Roman" pitchFamily="18" charset="0"/>
                <a:ea typeface="楷体" pitchFamily="49" charset="-122"/>
                <a:sym typeface="Symbol"/>
              </a:rPr>
              <a:t>CdTe</a:t>
            </a:r>
            <a:r>
              <a:rPr lang="en-US" altLang="zh-CN" sz="2000" b="1" dirty="0" smtClean="0">
                <a:solidFill>
                  <a:srgbClr val="060606"/>
                </a:solidFill>
                <a:latin typeface="Times New Roman" pitchFamily="18" charset="0"/>
                <a:ea typeface="楷体" pitchFamily="49" charset="-122"/>
                <a:sym typeface="Symbol"/>
              </a:rPr>
              <a:t>)=1.65  </a:t>
            </a:r>
            <a:r>
              <a:rPr lang="en-US" altLang="zh-CN" sz="2000" b="1" dirty="0" err="1" smtClean="0">
                <a:solidFill>
                  <a:srgbClr val="060606"/>
                </a:solidFill>
                <a:latin typeface="Times New Roman" pitchFamily="18" charset="0"/>
                <a:ea typeface="楷体" pitchFamily="49" charset="-122"/>
                <a:sym typeface="Symbol"/>
              </a:rPr>
              <a:t>eV</a:t>
            </a:r>
            <a:r>
              <a:rPr lang="en-US" altLang="zh-CN" sz="2000" b="1" dirty="0" smtClean="0">
                <a:solidFill>
                  <a:srgbClr val="060606"/>
                </a:solidFill>
                <a:latin typeface="Times New Roman" pitchFamily="18" charset="0"/>
                <a:ea typeface="楷体" pitchFamily="49" charset="-122"/>
                <a:sym typeface="Symbol"/>
              </a:rPr>
              <a:t> (77K)</a:t>
            </a:r>
            <a:endParaRPr lang="zh-CN" altLang="en-US" sz="2000" b="1" dirty="0">
              <a:solidFill>
                <a:srgbClr val="060606"/>
              </a:solidFill>
              <a:latin typeface="Times New Roman" pitchFamily="18" charset="0"/>
              <a:ea typeface="楷体" pitchFamily="49" charset="-122"/>
              <a:sym typeface="Symbol"/>
            </a:endParaRPr>
          </a:p>
        </p:txBody>
      </p:sp>
      <p:pic>
        <p:nvPicPr>
          <p:cNvPr id="12" name="Picture 2" descr="C:\Users\Liu\Desktop\2.png"/>
          <p:cNvPicPr>
            <a:picLocks noChangeAspect="1" noChangeArrowheads="1"/>
          </p:cNvPicPr>
          <p:nvPr/>
        </p:nvPicPr>
        <p:blipFill>
          <a:blip r:embed="rId2" cstate="print">
            <a:duotone>
              <a:prstClr val="black"/>
              <a:schemeClr val="accent4">
                <a:tint val="45000"/>
                <a:satMod val="400000"/>
              </a:schemeClr>
            </a:duotone>
            <a:lum contrast="85000"/>
          </a:blip>
          <a:stretch>
            <a:fillRect/>
          </a:stretch>
        </p:blipFill>
        <p:spPr bwMode="auto">
          <a:xfrm>
            <a:off x="762000" y="1505419"/>
            <a:ext cx="6952381" cy="3752381"/>
          </a:xfrm>
          <a:prstGeom prst="rect">
            <a:avLst/>
          </a:prstGeom>
          <a:noFill/>
          <a:ln>
            <a:noFill/>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91</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2502608"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5.3 </a:t>
            </a:r>
            <a:r>
              <a:rPr lang="zh-CN" altLang="en-US" sz="2400" b="1" dirty="0" smtClean="0">
                <a:solidFill>
                  <a:srgbClr val="060606"/>
                </a:solidFill>
                <a:latin typeface="Times New Roman" pitchFamily="18" charset="0"/>
                <a:ea typeface="楷体" pitchFamily="49" charset="-122"/>
              </a:rPr>
              <a:t>密度泛函理论</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762000" y="1066800"/>
            <a:ext cx="6477000" cy="400110"/>
          </a:xfrm>
          <a:prstGeom prst="rect">
            <a:avLst/>
          </a:prstGeom>
        </p:spPr>
        <p:txBody>
          <a:bodyPr wrap="square">
            <a:spAutoFit/>
          </a:bodyPr>
          <a:lstStyle/>
          <a:p>
            <a:r>
              <a:rPr lang="zh-CN" altLang="en-US" sz="2000" b="1" dirty="0" smtClean="0">
                <a:solidFill>
                  <a:srgbClr val="060606"/>
                </a:solidFill>
                <a:latin typeface="Times New Roman" pitchFamily="18" charset="0"/>
                <a:ea typeface="楷体" pitchFamily="49" charset="-122"/>
                <a:sym typeface="Symbol"/>
              </a:rPr>
              <a:t>不同近似方法求得的</a:t>
            </a:r>
            <a:r>
              <a:rPr lang="en-US" altLang="zh-CN" sz="2000" b="1" dirty="0" err="1" smtClean="0">
                <a:solidFill>
                  <a:srgbClr val="060606"/>
                </a:solidFill>
                <a:latin typeface="Times New Roman" pitchFamily="18" charset="0"/>
                <a:ea typeface="楷体" pitchFamily="49" charset="-122"/>
                <a:sym typeface="Symbol"/>
              </a:rPr>
              <a:t>ZnO</a:t>
            </a:r>
            <a:r>
              <a:rPr lang="zh-CN" altLang="en-US" sz="2000" b="1" dirty="0" smtClean="0">
                <a:solidFill>
                  <a:srgbClr val="060606"/>
                </a:solidFill>
                <a:latin typeface="Times New Roman" pitchFamily="18" charset="0"/>
                <a:ea typeface="楷体" pitchFamily="49" charset="-122"/>
                <a:sym typeface="Symbol"/>
              </a:rPr>
              <a:t>态密度             </a:t>
            </a:r>
            <a:r>
              <a:rPr lang="en-US" altLang="zh-CN" sz="2000" b="1" dirty="0" smtClean="0">
                <a:solidFill>
                  <a:srgbClr val="060606"/>
                </a:solidFill>
                <a:latin typeface="Times New Roman" pitchFamily="18" charset="0"/>
                <a:ea typeface="楷体" pitchFamily="49" charset="-122"/>
                <a:sym typeface="Symbol"/>
              </a:rPr>
              <a:t>U=0.85 </a:t>
            </a:r>
            <a:r>
              <a:rPr lang="en-US" altLang="zh-CN" sz="2000" b="1" dirty="0" err="1" smtClean="0">
                <a:solidFill>
                  <a:srgbClr val="060606"/>
                </a:solidFill>
                <a:latin typeface="Times New Roman" pitchFamily="18" charset="0"/>
                <a:ea typeface="楷体" pitchFamily="49" charset="-122"/>
                <a:sym typeface="Symbol"/>
              </a:rPr>
              <a:t>eV</a:t>
            </a:r>
          </a:p>
        </p:txBody>
      </p:sp>
      <p:pic>
        <p:nvPicPr>
          <p:cNvPr id="9" name="Picture 1" descr="C:\Users\Administrator\Desktop\1112.jpg"/>
          <p:cNvPicPr>
            <a:picLocks noChangeAspect="1" noChangeArrowheads="1"/>
          </p:cNvPicPr>
          <p:nvPr/>
        </p:nvPicPr>
        <p:blipFill>
          <a:blip r:embed="rId2" cstate="print"/>
          <a:srcRect/>
          <a:stretch>
            <a:fillRect/>
          </a:stretch>
        </p:blipFill>
        <p:spPr bwMode="auto">
          <a:xfrm>
            <a:off x="76200" y="1828800"/>
            <a:ext cx="5498901" cy="3600000"/>
          </a:xfrm>
          <a:prstGeom prst="rect">
            <a:avLst/>
          </a:prstGeom>
          <a:noFill/>
        </p:spPr>
      </p:pic>
      <p:pic>
        <p:nvPicPr>
          <p:cNvPr id="10" name="Picture 2" descr="C:\Users\Administrator\Desktop\1113.jpg"/>
          <p:cNvPicPr>
            <a:picLocks noChangeAspect="1" noChangeArrowheads="1"/>
          </p:cNvPicPr>
          <p:nvPr/>
        </p:nvPicPr>
        <p:blipFill>
          <a:blip r:embed="rId3" cstate="print"/>
          <a:srcRect/>
          <a:stretch>
            <a:fillRect/>
          </a:stretch>
        </p:blipFill>
        <p:spPr bwMode="auto">
          <a:xfrm>
            <a:off x="5638800" y="1886400"/>
            <a:ext cx="3043373" cy="3600000"/>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92</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5287025" cy="60939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5.4 </a:t>
            </a:r>
            <a:r>
              <a:rPr lang="zh-CN" altLang="en-US" sz="2400" b="1" dirty="0" smtClean="0">
                <a:solidFill>
                  <a:srgbClr val="060606"/>
                </a:solidFill>
                <a:latin typeface="Times New Roman" pitchFamily="18" charset="0"/>
                <a:ea typeface="楷体" pitchFamily="49" charset="-122"/>
              </a:rPr>
              <a:t>第一原理方法应用范围和简单实例</a:t>
            </a:r>
            <a:endParaRPr lang="en-US" altLang="zh-CN" sz="2400" b="1" dirty="0" smtClean="0">
              <a:solidFill>
                <a:srgbClr val="060606"/>
              </a:solidFill>
              <a:latin typeface="Times New Roman" pitchFamily="18" charset="0"/>
              <a:ea typeface="楷体" pitchFamily="49" charset="-122"/>
            </a:endParaRPr>
          </a:p>
        </p:txBody>
      </p:sp>
      <p:pic>
        <p:nvPicPr>
          <p:cNvPr id="11" name="Picture 2" descr="TOC"/>
          <p:cNvPicPr>
            <a:picLocks noChangeAspect="1" noChangeArrowheads="1"/>
          </p:cNvPicPr>
          <p:nvPr/>
        </p:nvPicPr>
        <p:blipFill>
          <a:blip r:embed="rId2" cstate="print"/>
          <a:srcRect/>
          <a:stretch>
            <a:fillRect/>
          </a:stretch>
        </p:blipFill>
        <p:spPr bwMode="auto">
          <a:xfrm>
            <a:off x="609600" y="1600200"/>
            <a:ext cx="7259361" cy="3571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93</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5287025"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5.4 </a:t>
            </a:r>
            <a:r>
              <a:rPr lang="zh-CN" altLang="en-US" sz="2400" b="1" dirty="0" smtClean="0">
                <a:solidFill>
                  <a:srgbClr val="060606"/>
                </a:solidFill>
                <a:latin typeface="Times New Roman" pitchFamily="18" charset="0"/>
                <a:ea typeface="楷体" pitchFamily="49" charset="-122"/>
              </a:rPr>
              <a:t>第一原理方法应用范围和简单实例</a:t>
            </a:r>
            <a:endParaRPr lang="en-US" altLang="zh-CN" sz="2400" b="1" dirty="0" smtClean="0">
              <a:solidFill>
                <a:srgbClr val="060606"/>
              </a:solidFill>
              <a:latin typeface="Times New Roman" pitchFamily="18" charset="0"/>
              <a:ea typeface="楷体" pitchFamily="49" charset="-122"/>
            </a:endParaRPr>
          </a:p>
        </p:txBody>
      </p:sp>
      <p:pic>
        <p:nvPicPr>
          <p:cNvPr id="12" name="Picture 1" descr="图片2"/>
          <p:cNvPicPr>
            <a:picLocks noChangeAspect="1" noChangeArrowheads="1"/>
          </p:cNvPicPr>
          <p:nvPr/>
        </p:nvPicPr>
        <p:blipFill>
          <a:blip r:embed="rId2" cstate="print"/>
          <a:srcRect/>
          <a:stretch>
            <a:fillRect/>
          </a:stretch>
        </p:blipFill>
        <p:spPr bwMode="auto">
          <a:xfrm>
            <a:off x="2057400" y="838200"/>
            <a:ext cx="5285229" cy="2581159"/>
          </a:xfrm>
          <a:prstGeom prst="rect">
            <a:avLst/>
          </a:prstGeom>
          <a:noFill/>
          <a:ln w="9525">
            <a:noFill/>
            <a:miter lim="800000"/>
            <a:headEnd/>
            <a:tailEnd/>
          </a:ln>
        </p:spPr>
      </p:pic>
      <p:pic>
        <p:nvPicPr>
          <p:cNvPr id="13" name="Picture 2" descr="E:\Research_Work2\R_Graphene_Interaction\Fe2-Interaction_PRB\PRL\3.jpg"/>
          <p:cNvPicPr>
            <a:picLocks noChangeAspect="1" noChangeArrowheads="1"/>
          </p:cNvPicPr>
          <p:nvPr/>
        </p:nvPicPr>
        <p:blipFill>
          <a:blip r:embed="rId3" cstate="print"/>
          <a:srcRect/>
          <a:stretch>
            <a:fillRect/>
          </a:stretch>
        </p:blipFill>
        <p:spPr bwMode="auto">
          <a:xfrm>
            <a:off x="1714480" y="3473423"/>
            <a:ext cx="5640391" cy="3384577"/>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94</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5287025"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5.4 </a:t>
            </a:r>
            <a:r>
              <a:rPr lang="zh-CN" altLang="en-US" sz="2400" b="1" dirty="0" smtClean="0">
                <a:solidFill>
                  <a:srgbClr val="060606"/>
                </a:solidFill>
                <a:latin typeface="Times New Roman" pitchFamily="18" charset="0"/>
                <a:ea typeface="楷体" pitchFamily="49" charset="-122"/>
              </a:rPr>
              <a:t>第一原理方法应用范围和简单实例</a:t>
            </a:r>
            <a:endParaRPr lang="en-US" altLang="zh-CN" sz="2400" b="1" dirty="0" smtClean="0">
              <a:solidFill>
                <a:srgbClr val="060606"/>
              </a:solidFill>
              <a:latin typeface="Times New Roman" pitchFamily="18" charset="0"/>
              <a:ea typeface="楷体" pitchFamily="49" charset="-122"/>
            </a:endParaRPr>
          </a:p>
        </p:txBody>
      </p:sp>
      <p:pic>
        <p:nvPicPr>
          <p:cNvPr id="10" name="Picture 1" descr="I:\16-K2_Graphene\Paper\Report_R1\PRL_R1_Fig.2.jpg"/>
          <p:cNvPicPr>
            <a:picLocks noChangeAspect="1" noChangeArrowheads="1"/>
          </p:cNvPicPr>
          <p:nvPr/>
        </p:nvPicPr>
        <p:blipFill>
          <a:blip r:embed="rId2" cstate="print"/>
          <a:srcRect/>
          <a:stretch>
            <a:fillRect/>
          </a:stretch>
        </p:blipFill>
        <p:spPr bwMode="auto">
          <a:xfrm>
            <a:off x="2224814" y="838200"/>
            <a:ext cx="4841131" cy="601980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95</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5287025"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5.4 </a:t>
            </a:r>
            <a:r>
              <a:rPr lang="zh-CN" altLang="en-US" sz="2400" b="1" dirty="0" smtClean="0">
                <a:solidFill>
                  <a:srgbClr val="060606"/>
                </a:solidFill>
                <a:latin typeface="Times New Roman" pitchFamily="18" charset="0"/>
                <a:ea typeface="楷体" pitchFamily="49" charset="-122"/>
              </a:rPr>
              <a:t>第一原理方法应用范围和简单实例</a:t>
            </a:r>
            <a:endParaRPr lang="en-US" altLang="zh-CN" sz="2400" b="1" dirty="0" smtClean="0">
              <a:solidFill>
                <a:srgbClr val="060606"/>
              </a:solidFill>
              <a:latin typeface="Times New Roman" pitchFamily="18" charset="0"/>
              <a:ea typeface="楷体" pitchFamily="49" charset="-122"/>
            </a:endParaRPr>
          </a:p>
        </p:txBody>
      </p:sp>
      <p:pic>
        <p:nvPicPr>
          <p:cNvPr id="10" name="Picture 11"/>
          <p:cNvPicPr>
            <a:picLocks noChangeAspect="1" noChangeArrowheads="1"/>
          </p:cNvPicPr>
          <p:nvPr/>
        </p:nvPicPr>
        <p:blipFill>
          <a:blip r:embed="rId2" cstate="print"/>
          <a:srcRect/>
          <a:stretch>
            <a:fillRect/>
          </a:stretch>
        </p:blipFill>
        <p:spPr bwMode="auto">
          <a:xfrm>
            <a:off x="1785918" y="3143248"/>
            <a:ext cx="5160963" cy="2647950"/>
          </a:xfrm>
          <a:prstGeom prst="rect">
            <a:avLst/>
          </a:prstGeom>
          <a:noFill/>
          <a:ln w="9525">
            <a:noFill/>
            <a:miter lim="800000"/>
            <a:headEnd/>
            <a:tailEnd/>
          </a:ln>
        </p:spPr>
      </p:pic>
      <p:pic>
        <p:nvPicPr>
          <p:cNvPr id="11" name="Picture 1" descr="PRL2_Fig"/>
          <p:cNvPicPr>
            <a:picLocks noChangeAspect="1" noChangeArrowheads="1"/>
          </p:cNvPicPr>
          <p:nvPr/>
        </p:nvPicPr>
        <p:blipFill>
          <a:blip r:embed="rId3" cstate="print"/>
          <a:srcRect/>
          <a:stretch>
            <a:fillRect/>
          </a:stretch>
        </p:blipFill>
        <p:spPr bwMode="auto">
          <a:xfrm>
            <a:off x="2000232" y="1285860"/>
            <a:ext cx="5041900" cy="1622425"/>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96</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5287025"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5.4 </a:t>
            </a:r>
            <a:r>
              <a:rPr lang="zh-CN" altLang="en-US" sz="2400" b="1" dirty="0" smtClean="0">
                <a:solidFill>
                  <a:srgbClr val="060606"/>
                </a:solidFill>
                <a:latin typeface="Times New Roman" pitchFamily="18" charset="0"/>
                <a:ea typeface="楷体" pitchFamily="49" charset="-122"/>
              </a:rPr>
              <a:t>第一原理方法应用范围和简单实例</a:t>
            </a:r>
            <a:endParaRPr lang="en-US" altLang="zh-CN" sz="2400" b="1" dirty="0" smtClean="0">
              <a:solidFill>
                <a:srgbClr val="060606"/>
              </a:solidFill>
              <a:latin typeface="Times New Roman" pitchFamily="18" charset="0"/>
              <a:ea typeface="楷体" pitchFamily="49" charset="-122"/>
            </a:endParaRPr>
          </a:p>
        </p:txBody>
      </p:sp>
      <p:pic>
        <p:nvPicPr>
          <p:cNvPr id="8" name="Picture 2" descr="Paper_Fig"/>
          <p:cNvPicPr>
            <a:picLocks noChangeAspect="1" noChangeArrowheads="1"/>
          </p:cNvPicPr>
          <p:nvPr/>
        </p:nvPicPr>
        <p:blipFill>
          <a:blip r:embed="rId2" cstate="print"/>
          <a:srcRect/>
          <a:stretch>
            <a:fillRect/>
          </a:stretch>
        </p:blipFill>
        <p:spPr bwMode="auto">
          <a:xfrm>
            <a:off x="1571604" y="4214818"/>
            <a:ext cx="5102473" cy="2071702"/>
          </a:xfrm>
          <a:prstGeom prst="rect">
            <a:avLst/>
          </a:prstGeom>
          <a:noFill/>
          <a:ln w="9525">
            <a:noFill/>
            <a:miter lim="800000"/>
            <a:headEnd/>
            <a:tailEnd/>
          </a:ln>
        </p:spPr>
      </p:pic>
      <p:pic>
        <p:nvPicPr>
          <p:cNvPr id="9" name="Picture 3" descr="Paper_Fig"/>
          <p:cNvPicPr>
            <a:picLocks noChangeAspect="1" noChangeArrowheads="1"/>
          </p:cNvPicPr>
          <p:nvPr/>
        </p:nvPicPr>
        <p:blipFill>
          <a:blip r:embed="rId3" cstate="print"/>
          <a:srcRect/>
          <a:stretch>
            <a:fillRect/>
          </a:stretch>
        </p:blipFill>
        <p:spPr bwMode="auto">
          <a:xfrm>
            <a:off x="1785918" y="1571612"/>
            <a:ext cx="5037138" cy="2516188"/>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97</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5287025"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5.4 </a:t>
            </a:r>
            <a:r>
              <a:rPr lang="zh-CN" altLang="en-US" sz="2400" b="1" dirty="0" smtClean="0">
                <a:solidFill>
                  <a:srgbClr val="060606"/>
                </a:solidFill>
                <a:latin typeface="Times New Roman" pitchFamily="18" charset="0"/>
                <a:ea typeface="楷体" pitchFamily="49" charset="-122"/>
              </a:rPr>
              <a:t>第一原理方法应用范围和简单实例</a:t>
            </a:r>
            <a:endParaRPr lang="en-US" altLang="zh-CN" sz="2400" b="1" dirty="0" smtClean="0">
              <a:solidFill>
                <a:srgbClr val="060606"/>
              </a:solidFill>
              <a:latin typeface="Times New Roman" pitchFamily="18" charset="0"/>
              <a:ea typeface="楷体" pitchFamily="49" charset="-122"/>
            </a:endParaRPr>
          </a:p>
        </p:txBody>
      </p:sp>
      <p:pic>
        <p:nvPicPr>
          <p:cNvPr id="9" name="Picture 1" descr="G:\Research_Work\R_Films_SurfaceSstate\Dy(0001)vs(111)\Paper\Figures\FigureS1.jpg"/>
          <p:cNvPicPr>
            <a:picLocks noChangeAspect="1" noChangeArrowheads="1"/>
          </p:cNvPicPr>
          <p:nvPr/>
        </p:nvPicPr>
        <p:blipFill>
          <a:blip r:embed="rId2" cstate="print"/>
          <a:srcRect/>
          <a:stretch>
            <a:fillRect/>
          </a:stretch>
        </p:blipFill>
        <p:spPr bwMode="auto">
          <a:xfrm>
            <a:off x="1857356" y="1643050"/>
            <a:ext cx="4643470" cy="4582903"/>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98</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5287025"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5.4 </a:t>
            </a:r>
            <a:r>
              <a:rPr lang="zh-CN" altLang="en-US" sz="2400" b="1" dirty="0" smtClean="0">
                <a:solidFill>
                  <a:srgbClr val="060606"/>
                </a:solidFill>
                <a:latin typeface="Times New Roman" pitchFamily="18" charset="0"/>
                <a:ea typeface="楷体" pitchFamily="49" charset="-122"/>
              </a:rPr>
              <a:t>第一原理方法应用范围和简单实例</a:t>
            </a:r>
            <a:endParaRPr lang="en-US" altLang="zh-CN" sz="2400" b="1" dirty="0" smtClean="0">
              <a:solidFill>
                <a:srgbClr val="060606"/>
              </a:solidFill>
              <a:latin typeface="Times New Roman" pitchFamily="18" charset="0"/>
              <a:ea typeface="楷体" pitchFamily="49" charset="-122"/>
            </a:endParaRPr>
          </a:p>
        </p:txBody>
      </p:sp>
      <p:pic>
        <p:nvPicPr>
          <p:cNvPr id="8" name="图片 7" descr="D:\ResearchWork\Eu(110)\JPCM\Fig4a_R1.jpg"/>
          <p:cNvPicPr>
            <a:picLocks noChangeAspect="1"/>
          </p:cNvPicPr>
          <p:nvPr/>
        </p:nvPicPr>
        <p:blipFill>
          <a:blip r:embed="rId2" cstate="print"/>
          <a:srcRect/>
          <a:stretch>
            <a:fillRect/>
          </a:stretch>
        </p:blipFill>
        <p:spPr bwMode="auto">
          <a:xfrm>
            <a:off x="714347" y="1428736"/>
            <a:ext cx="3308879" cy="4286280"/>
          </a:xfrm>
          <a:prstGeom prst="rect">
            <a:avLst/>
          </a:prstGeom>
          <a:noFill/>
          <a:ln w="9525">
            <a:noFill/>
            <a:miter lim="800000"/>
            <a:headEnd/>
            <a:tailEnd/>
          </a:ln>
        </p:spPr>
      </p:pic>
      <p:pic>
        <p:nvPicPr>
          <p:cNvPr id="9" name="图片 8" descr="E:\Research_Work2\R_Films_SurfaceSstate\SP_electrons\Figures\Paper_Fig.7.jpg"/>
          <p:cNvPicPr>
            <a:picLocks noChangeAspect="1"/>
          </p:cNvPicPr>
          <p:nvPr/>
        </p:nvPicPr>
        <p:blipFill>
          <a:blip r:embed="rId3" cstate="print"/>
          <a:srcRect/>
          <a:stretch>
            <a:fillRect/>
          </a:stretch>
        </p:blipFill>
        <p:spPr bwMode="auto">
          <a:xfrm>
            <a:off x="4429124" y="1428735"/>
            <a:ext cx="3000396" cy="4773887"/>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4138" y="6242050"/>
            <a:ext cx="754062" cy="488950"/>
          </a:xfrm>
        </p:spPr>
        <p:txBody>
          <a:bodyPr/>
          <a:lstStyle/>
          <a:p>
            <a:pPr>
              <a:defRPr/>
            </a:pPr>
            <a:fld id="{2EB97F26-A8B8-44D5-B438-A24E3BDCB5E3}" type="slidenum">
              <a:rPr lang="zh-CN" altLang="zh-CN" smtClean="0"/>
              <a:pPr>
                <a:defRPr/>
              </a:pPr>
              <a:t>99</a:t>
            </a:fld>
            <a:endParaRPr lang="zh-CN" altLang="zh-CN" dirty="0"/>
          </a:p>
        </p:txBody>
      </p:sp>
      <p:sp>
        <p:nvSpPr>
          <p:cNvPr id="5" name="Line 5"/>
          <p:cNvSpPr>
            <a:spLocks noChangeShapeType="1"/>
          </p:cNvSpPr>
          <p:nvPr/>
        </p:nvSpPr>
        <p:spPr bwMode="auto">
          <a:xfrm>
            <a:off x="0" y="762000"/>
            <a:ext cx="7916863" cy="0"/>
          </a:xfrm>
          <a:prstGeom prst="line">
            <a:avLst/>
          </a:prstGeom>
          <a:noFill/>
          <a:ln w="12700">
            <a:solidFill>
              <a:srgbClr val="FF9900"/>
            </a:solidFill>
            <a:miter lim="800000"/>
            <a:headEnd/>
            <a:tailEnd/>
          </a:ln>
          <a:effectLst>
            <a:prstShdw prst="shdw17" dist="17961" dir="2700000">
              <a:srgbClr val="995C00"/>
            </a:prstShdw>
          </a:effectLst>
        </p:spPr>
        <p:txBody>
          <a:bodyPr lIns="90000" tIns="46800" rIns="90000" bIns="46800"/>
          <a:lstStyle/>
          <a:p>
            <a:endParaRPr lang="zh-CN" altLang="en-US"/>
          </a:p>
        </p:txBody>
      </p:sp>
      <p:sp>
        <p:nvSpPr>
          <p:cNvPr id="7" name="矩形 6"/>
          <p:cNvSpPr/>
          <p:nvPr/>
        </p:nvSpPr>
        <p:spPr>
          <a:xfrm>
            <a:off x="533506" y="213522"/>
            <a:ext cx="5287025" cy="548548"/>
          </a:xfrm>
          <a:prstGeom prst="rect">
            <a:avLst/>
          </a:prstGeom>
        </p:spPr>
        <p:txBody>
          <a:bodyPr wrap="none">
            <a:spAutoFit/>
          </a:bodyPr>
          <a:lstStyle/>
          <a:p>
            <a:pPr>
              <a:lnSpc>
                <a:spcPct val="140000"/>
              </a:lnSpc>
              <a:buClr>
                <a:srgbClr val="FF3300"/>
              </a:buClr>
            </a:pPr>
            <a:r>
              <a:rPr lang="en-US" altLang="zh-CN" sz="2400" b="1" dirty="0" smtClean="0">
                <a:solidFill>
                  <a:srgbClr val="060606"/>
                </a:solidFill>
                <a:latin typeface="Times New Roman" pitchFamily="18" charset="0"/>
                <a:ea typeface="楷体" pitchFamily="49" charset="-122"/>
              </a:rPr>
              <a:t>5.4 </a:t>
            </a:r>
            <a:r>
              <a:rPr lang="zh-CN" altLang="en-US" sz="2400" b="1" dirty="0" smtClean="0">
                <a:solidFill>
                  <a:srgbClr val="060606"/>
                </a:solidFill>
                <a:latin typeface="Times New Roman" pitchFamily="18" charset="0"/>
                <a:ea typeface="楷体" pitchFamily="49" charset="-122"/>
              </a:rPr>
              <a:t>第一原理方法应用范围和简单实例</a:t>
            </a:r>
            <a:endParaRPr lang="en-US" altLang="zh-CN" sz="2400" b="1" dirty="0" smtClean="0">
              <a:solidFill>
                <a:srgbClr val="060606"/>
              </a:solidFill>
              <a:latin typeface="Times New Roman" pitchFamily="18" charset="0"/>
              <a:ea typeface="楷体" pitchFamily="49" charset="-122"/>
            </a:endParaRPr>
          </a:p>
        </p:txBody>
      </p:sp>
      <p:sp>
        <p:nvSpPr>
          <p:cNvPr id="6" name="矩形 5"/>
          <p:cNvSpPr/>
          <p:nvPr/>
        </p:nvSpPr>
        <p:spPr>
          <a:xfrm>
            <a:off x="685800" y="762000"/>
            <a:ext cx="700834" cy="400110"/>
          </a:xfrm>
          <a:prstGeom prst="rect">
            <a:avLst/>
          </a:prstGeom>
        </p:spPr>
        <p:txBody>
          <a:bodyPr wrap="none">
            <a:spAutoFit/>
          </a:bodyPr>
          <a:lstStyle/>
          <a:p>
            <a:pPr algn="ctr"/>
            <a:r>
              <a:rPr lang="zh-CN" altLang="en-US" sz="2000" b="1" dirty="0" smtClean="0">
                <a:solidFill>
                  <a:srgbClr val="060606"/>
                </a:solidFill>
                <a:latin typeface="Times New Roman" pitchFamily="18" charset="0"/>
                <a:ea typeface="楷体" pitchFamily="49" charset="-122"/>
                <a:sym typeface="Symbol"/>
              </a:rPr>
              <a:t>总结</a:t>
            </a:r>
            <a:endParaRPr lang="en-US" altLang="zh-CN" sz="2000" b="1" dirty="0" smtClean="0">
              <a:solidFill>
                <a:srgbClr val="060606"/>
              </a:solidFill>
              <a:latin typeface="Times New Roman" pitchFamily="18" charset="0"/>
              <a:ea typeface="楷体" pitchFamily="49" charset="-122"/>
              <a:sym typeface="Symbol"/>
            </a:endParaRPr>
          </a:p>
        </p:txBody>
      </p:sp>
      <p:sp>
        <p:nvSpPr>
          <p:cNvPr id="8" name="TextBox 7"/>
          <p:cNvSpPr txBox="1"/>
          <p:nvPr/>
        </p:nvSpPr>
        <p:spPr>
          <a:xfrm>
            <a:off x="609600" y="1428736"/>
            <a:ext cx="1215397" cy="400110"/>
          </a:xfrm>
          <a:prstGeom prst="rect">
            <a:avLst/>
          </a:prstGeom>
          <a:noFill/>
          <a:ln w="25400">
            <a:solidFill>
              <a:srgbClr val="7030A0"/>
            </a:solidFill>
          </a:ln>
        </p:spPr>
        <p:txBody>
          <a:bodyPr wrap="none" rtlCol="0">
            <a:spAutoFit/>
          </a:bodyPr>
          <a:lstStyle/>
          <a:p>
            <a:r>
              <a:rPr lang="en-US" altLang="zh-CN" sz="2000" b="1" dirty="0" smtClean="0">
                <a:solidFill>
                  <a:srgbClr val="060606"/>
                </a:solidFill>
                <a:latin typeface="Times New Roman" pitchFamily="18" charset="0"/>
                <a:ea typeface="楷体" pitchFamily="49" charset="-122"/>
                <a:sym typeface="Symbol"/>
              </a:rPr>
              <a:t>DFT</a:t>
            </a:r>
            <a:r>
              <a:rPr lang="zh-CN" altLang="en-US" sz="2000" b="1" dirty="0" smtClean="0">
                <a:solidFill>
                  <a:srgbClr val="060606"/>
                </a:solidFill>
                <a:latin typeface="Times New Roman" pitchFamily="18" charset="0"/>
                <a:ea typeface="楷体" pitchFamily="49" charset="-122"/>
                <a:sym typeface="Symbol"/>
              </a:rPr>
              <a:t>理论</a:t>
            </a:r>
            <a:endParaRPr lang="zh-CN" altLang="en-US" sz="2000" b="1" dirty="0">
              <a:solidFill>
                <a:srgbClr val="060606"/>
              </a:solidFill>
              <a:latin typeface="Times New Roman" pitchFamily="18" charset="0"/>
              <a:ea typeface="楷体" pitchFamily="49" charset="-122"/>
              <a:sym typeface="Symbol"/>
            </a:endParaRPr>
          </a:p>
        </p:txBody>
      </p:sp>
      <p:sp>
        <p:nvSpPr>
          <p:cNvPr id="9" name="右箭头 8"/>
          <p:cNvSpPr/>
          <p:nvPr/>
        </p:nvSpPr>
        <p:spPr>
          <a:xfrm>
            <a:off x="2000232" y="1357298"/>
            <a:ext cx="978408" cy="484632"/>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143240" y="1071546"/>
            <a:ext cx="6208751" cy="1015663"/>
          </a:xfrm>
          <a:prstGeom prst="rect">
            <a:avLst/>
          </a:prstGeom>
          <a:noFill/>
        </p:spPr>
        <p:txBody>
          <a:bodyPr wrap="none" rtlCol="0">
            <a:spAutoFit/>
          </a:bodyPr>
          <a:lstStyle/>
          <a:p>
            <a:r>
              <a:rPr lang="en-US" altLang="zh-CN" sz="2000" b="1" dirty="0" err="1" smtClean="0">
                <a:solidFill>
                  <a:srgbClr val="060606"/>
                </a:solidFill>
                <a:latin typeface="Times New Roman" pitchFamily="18" charset="0"/>
                <a:ea typeface="楷体" pitchFamily="49" charset="-122"/>
                <a:sym typeface="Symbol"/>
              </a:rPr>
              <a:t>Hohenberg</a:t>
            </a:r>
            <a:r>
              <a:rPr lang="en-US" altLang="zh-CN" sz="2000" b="1" dirty="0" smtClean="0">
                <a:solidFill>
                  <a:srgbClr val="060606"/>
                </a:solidFill>
                <a:latin typeface="Times New Roman" pitchFamily="18" charset="0"/>
                <a:ea typeface="楷体" pitchFamily="49" charset="-122"/>
                <a:sym typeface="Symbol"/>
              </a:rPr>
              <a:t>-Kohn</a:t>
            </a:r>
            <a:r>
              <a:rPr lang="zh-CN" altLang="en-US" sz="2000" b="1" dirty="0" smtClean="0">
                <a:solidFill>
                  <a:srgbClr val="060606"/>
                </a:solidFill>
                <a:latin typeface="Times New Roman" pitchFamily="18" charset="0"/>
                <a:ea typeface="楷体" pitchFamily="49" charset="-122"/>
                <a:sym typeface="Symbol"/>
              </a:rPr>
              <a:t>定理：</a:t>
            </a:r>
            <a:endParaRPr lang="en-US" altLang="zh-CN" sz="2000" b="1" dirty="0" smtClean="0">
              <a:solidFill>
                <a:srgbClr val="060606"/>
              </a:solidFill>
              <a:latin typeface="Times New Roman" pitchFamily="18" charset="0"/>
              <a:ea typeface="楷体" pitchFamily="49" charset="-122"/>
              <a:sym typeface="Symbol"/>
            </a:endParaRPr>
          </a:p>
          <a:p>
            <a:pPr marL="342900" indent="-342900">
              <a:buAutoNum type="arabicPeriod"/>
            </a:pPr>
            <a:r>
              <a:rPr lang="zh-CN" altLang="en-US" sz="2000" b="1" dirty="0" smtClean="0">
                <a:solidFill>
                  <a:srgbClr val="060606"/>
                </a:solidFill>
                <a:latin typeface="Times New Roman" pitchFamily="18" charset="0"/>
                <a:ea typeface="楷体" pitchFamily="49" charset="-122"/>
                <a:sym typeface="Symbol"/>
              </a:rPr>
              <a:t>多电子体系的基态能量是电子密度的泛函；</a:t>
            </a:r>
            <a:endParaRPr lang="en-US" altLang="zh-CN" sz="2000" b="1" dirty="0" smtClean="0">
              <a:solidFill>
                <a:srgbClr val="060606"/>
              </a:solidFill>
              <a:latin typeface="Times New Roman" pitchFamily="18" charset="0"/>
              <a:ea typeface="楷体" pitchFamily="49" charset="-122"/>
              <a:sym typeface="Symbol"/>
            </a:endParaRPr>
          </a:p>
          <a:p>
            <a:pPr marL="342900" indent="-342900">
              <a:buAutoNum type="arabicPeriod"/>
            </a:pPr>
            <a:r>
              <a:rPr lang="zh-CN" altLang="en-US" sz="2000" b="1" dirty="0" smtClean="0">
                <a:solidFill>
                  <a:srgbClr val="060606"/>
                </a:solidFill>
                <a:latin typeface="Times New Roman" pitchFamily="18" charset="0"/>
                <a:ea typeface="楷体" pitchFamily="49" charset="-122"/>
                <a:sym typeface="Symbol"/>
              </a:rPr>
              <a:t>多电子体系的基态能量相对于电子密度取极小值。</a:t>
            </a:r>
            <a:endParaRPr lang="zh-CN" altLang="en-US" sz="2000" b="1" dirty="0">
              <a:solidFill>
                <a:srgbClr val="060606"/>
              </a:solidFill>
              <a:latin typeface="Times New Roman" pitchFamily="18" charset="0"/>
              <a:ea typeface="楷体" pitchFamily="49" charset="-122"/>
              <a:sym typeface="Symbol"/>
            </a:endParaRPr>
          </a:p>
        </p:txBody>
      </p:sp>
      <p:sp>
        <p:nvSpPr>
          <p:cNvPr id="11" name="流程图: 联系 10"/>
          <p:cNvSpPr>
            <a:spLocks noChangeAspect="1"/>
          </p:cNvSpPr>
          <p:nvPr/>
        </p:nvSpPr>
        <p:spPr>
          <a:xfrm>
            <a:off x="857224" y="3357562"/>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联系 11"/>
          <p:cNvSpPr>
            <a:spLocks noChangeAspect="1"/>
          </p:cNvSpPr>
          <p:nvPr/>
        </p:nvSpPr>
        <p:spPr>
          <a:xfrm>
            <a:off x="1357290" y="3429000"/>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联系 12"/>
          <p:cNvSpPr>
            <a:spLocks noChangeAspect="1"/>
          </p:cNvSpPr>
          <p:nvPr/>
        </p:nvSpPr>
        <p:spPr>
          <a:xfrm>
            <a:off x="1500166" y="3929066"/>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联系 13"/>
          <p:cNvSpPr>
            <a:spLocks noChangeAspect="1"/>
          </p:cNvSpPr>
          <p:nvPr/>
        </p:nvSpPr>
        <p:spPr>
          <a:xfrm>
            <a:off x="1000100" y="4286256"/>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联系 14"/>
          <p:cNvSpPr>
            <a:spLocks noChangeAspect="1"/>
          </p:cNvSpPr>
          <p:nvPr/>
        </p:nvSpPr>
        <p:spPr>
          <a:xfrm>
            <a:off x="571472" y="3929066"/>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联系 15"/>
          <p:cNvSpPr>
            <a:spLocks noChangeAspect="1"/>
          </p:cNvSpPr>
          <p:nvPr/>
        </p:nvSpPr>
        <p:spPr>
          <a:xfrm>
            <a:off x="3748496" y="3357562"/>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联系 16"/>
          <p:cNvSpPr>
            <a:spLocks noChangeAspect="1"/>
          </p:cNvSpPr>
          <p:nvPr/>
        </p:nvSpPr>
        <p:spPr>
          <a:xfrm>
            <a:off x="4248562" y="3429000"/>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联系 17"/>
          <p:cNvSpPr>
            <a:spLocks noChangeAspect="1"/>
          </p:cNvSpPr>
          <p:nvPr/>
        </p:nvSpPr>
        <p:spPr>
          <a:xfrm>
            <a:off x="4391438" y="3929066"/>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联系 18"/>
          <p:cNvSpPr>
            <a:spLocks noChangeAspect="1"/>
          </p:cNvSpPr>
          <p:nvPr/>
        </p:nvSpPr>
        <p:spPr>
          <a:xfrm>
            <a:off x="3891372" y="4286256"/>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联系 19"/>
          <p:cNvSpPr>
            <a:spLocks noChangeAspect="1"/>
          </p:cNvSpPr>
          <p:nvPr/>
        </p:nvSpPr>
        <p:spPr>
          <a:xfrm>
            <a:off x="3462744" y="3929066"/>
            <a:ext cx="252000" cy="25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1928794" y="4000504"/>
            <a:ext cx="1285884" cy="1588"/>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214546" y="3571876"/>
            <a:ext cx="611065" cy="400110"/>
          </a:xfrm>
          <a:prstGeom prst="rect">
            <a:avLst/>
          </a:prstGeom>
          <a:noFill/>
        </p:spPr>
        <p:txBody>
          <a:bodyPr wrap="none" rtlCol="0">
            <a:spAutoFit/>
          </a:bodyPr>
          <a:lstStyle/>
          <a:p>
            <a:r>
              <a:rPr lang="en-US" altLang="zh-CN" sz="2000" b="1" dirty="0" smtClean="0">
                <a:solidFill>
                  <a:srgbClr val="060606"/>
                </a:solidFill>
                <a:latin typeface="Times New Roman" pitchFamily="18" charset="0"/>
                <a:ea typeface="楷体" pitchFamily="49" charset="-122"/>
                <a:sym typeface="Symbol"/>
              </a:rPr>
              <a:t>K-S</a:t>
            </a:r>
            <a:endParaRPr lang="zh-CN" altLang="en-US" sz="2000" b="1" dirty="0">
              <a:solidFill>
                <a:srgbClr val="060606"/>
              </a:solidFill>
              <a:latin typeface="Times New Roman" pitchFamily="18" charset="0"/>
              <a:ea typeface="楷体" pitchFamily="49" charset="-122"/>
              <a:sym typeface="Symbol"/>
            </a:endParaRPr>
          </a:p>
        </p:txBody>
      </p:sp>
      <p:cxnSp>
        <p:nvCxnSpPr>
          <p:cNvPr id="23" name="直接连接符 22"/>
          <p:cNvCxnSpPr>
            <a:stCxn id="11" idx="6"/>
            <a:endCxn id="12" idx="2"/>
          </p:cNvCxnSpPr>
          <p:nvPr/>
        </p:nvCxnSpPr>
        <p:spPr>
          <a:xfrm>
            <a:off x="1109224" y="3483562"/>
            <a:ext cx="248066" cy="714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2" idx="5"/>
            <a:endCxn id="13" idx="0"/>
          </p:cNvCxnSpPr>
          <p:nvPr/>
        </p:nvCxnSpPr>
        <p:spPr>
          <a:xfrm rot="16200000" flipH="1">
            <a:off x="1456790" y="3759689"/>
            <a:ext cx="284971" cy="537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3" idx="3"/>
          </p:cNvCxnSpPr>
          <p:nvPr/>
        </p:nvCxnSpPr>
        <p:spPr>
          <a:xfrm rot="5400000">
            <a:off x="1279382" y="4116880"/>
            <a:ext cx="230409" cy="2849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5"/>
            <a:endCxn id="14" idx="1"/>
          </p:cNvCxnSpPr>
          <p:nvPr/>
        </p:nvCxnSpPr>
        <p:spPr>
          <a:xfrm rot="16200000" flipH="1">
            <a:off x="822286" y="4108442"/>
            <a:ext cx="179000" cy="2504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flipH="1" flipV="1">
            <a:off x="634472" y="3689439"/>
            <a:ext cx="356409" cy="1966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5" idx="6"/>
            <a:endCxn id="12" idx="3"/>
          </p:cNvCxnSpPr>
          <p:nvPr/>
        </p:nvCxnSpPr>
        <p:spPr>
          <a:xfrm flipV="1">
            <a:off x="823472" y="3644095"/>
            <a:ext cx="570723" cy="4109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5" idx="6"/>
            <a:endCxn id="13" idx="2"/>
          </p:cNvCxnSpPr>
          <p:nvPr/>
        </p:nvCxnSpPr>
        <p:spPr>
          <a:xfrm>
            <a:off x="823472" y="4055066"/>
            <a:ext cx="676694"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1" idx="4"/>
            <a:endCxn id="14" idx="0"/>
          </p:cNvCxnSpPr>
          <p:nvPr/>
        </p:nvCxnSpPr>
        <p:spPr>
          <a:xfrm rot="16200000" flipH="1">
            <a:off x="716315" y="3876471"/>
            <a:ext cx="676694" cy="142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1" idx="4"/>
            <a:endCxn id="13" idx="1"/>
          </p:cNvCxnSpPr>
          <p:nvPr/>
        </p:nvCxnSpPr>
        <p:spPr>
          <a:xfrm rot="16200000" flipH="1">
            <a:off x="1081943" y="3510842"/>
            <a:ext cx="356409" cy="55384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4" idx="0"/>
            <a:endCxn id="12" idx="3"/>
          </p:cNvCxnSpPr>
          <p:nvPr/>
        </p:nvCxnSpPr>
        <p:spPr>
          <a:xfrm rot="5400000" flipH="1" flipV="1">
            <a:off x="939067" y="3831129"/>
            <a:ext cx="642161" cy="268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572132" y="3214686"/>
            <a:ext cx="1906291" cy="400110"/>
          </a:xfrm>
          <a:prstGeom prst="rect">
            <a:avLst/>
          </a:prstGeom>
          <a:noFill/>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绝热近似</a:t>
            </a:r>
            <a:r>
              <a:rPr lang="en-US" altLang="zh-CN" sz="2000" b="1" dirty="0" smtClean="0">
                <a:solidFill>
                  <a:srgbClr val="060606"/>
                </a:solidFill>
                <a:latin typeface="Times New Roman" pitchFamily="18" charset="0"/>
                <a:ea typeface="楷体" pitchFamily="49" charset="-122"/>
                <a:sym typeface="Symbol"/>
              </a:rPr>
              <a:t>+LDA</a:t>
            </a:r>
            <a:endParaRPr lang="zh-CN" altLang="en-US" sz="2000" b="1" dirty="0">
              <a:solidFill>
                <a:srgbClr val="060606"/>
              </a:solidFill>
              <a:latin typeface="Times New Roman" pitchFamily="18" charset="0"/>
              <a:ea typeface="楷体" pitchFamily="49" charset="-122"/>
              <a:sym typeface="Symbol"/>
            </a:endParaRPr>
          </a:p>
        </p:txBody>
      </p:sp>
      <p:sp>
        <p:nvSpPr>
          <p:cNvPr id="34" name="TextBox 33"/>
          <p:cNvSpPr txBox="1"/>
          <p:nvPr/>
        </p:nvSpPr>
        <p:spPr>
          <a:xfrm>
            <a:off x="5143504" y="3786190"/>
            <a:ext cx="3998210" cy="1015663"/>
          </a:xfrm>
          <a:prstGeom prst="rect">
            <a:avLst/>
          </a:prstGeom>
          <a:noFill/>
        </p:spPr>
        <p:txBody>
          <a:bodyPr wrap="none" rtlCol="0">
            <a:spAutoFit/>
          </a:bodyPr>
          <a:lstStyle/>
          <a:p>
            <a:r>
              <a:rPr lang="en-US" altLang="zh-CN" sz="2000" b="1" dirty="0" smtClean="0">
                <a:solidFill>
                  <a:srgbClr val="060606"/>
                </a:solidFill>
                <a:latin typeface="Times New Roman" pitchFamily="18" charset="0"/>
                <a:ea typeface="楷体" pitchFamily="49" charset="-122"/>
                <a:sym typeface="Symbol"/>
              </a:rPr>
              <a:t>Kohn-Sham</a:t>
            </a:r>
            <a:r>
              <a:rPr lang="zh-CN" altLang="en-US" sz="2000" b="1" dirty="0" smtClean="0">
                <a:solidFill>
                  <a:srgbClr val="060606"/>
                </a:solidFill>
                <a:latin typeface="Times New Roman" pitchFamily="18" charset="0"/>
                <a:ea typeface="楷体" pitchFamily="49" charset="-122"/>
                <a:sym typeface="Symbol"/>
              </a:rPr>
              <a:t>对多电子体系处理。</a:t>
            </a:r>
            <a:endParaRPr lang="en-US" altLang="zh-CN" sz="2000" b="1" dirty="0" smtClean="0">
              <a:solidFill>
                <a:srgbClr val="060606"/>
              </a:solidFill>
              <a:latin typeface="Times New Roman" pitchFamily="18" charset="0"/>
              <a:ea typeface="楷体" pitchFamily="49" charset="-122"/>
              <a:sym typeface="Symbol"/>
            </a:endParaRPr>
          </a:p>
          <a:p>
            <a:r>
              <a:rPr lang="en-US" altLang="zh-CN" sz="2000" b="1" dirty="0" smtClean="0">
                <a:solidFill>
                  <a:srgbClr val="060606"/>
                </a:solidFill>
                <a:latin typeface="Times New Roman" pitchFamily="18" charset="0"/>
                <a:ea typeface="楷体" pitchFamily="49" charset="-122"/>
                <a:sym typeface="Symbol"/>
              </a:rPr>
              <a:t>(a)</a:t>
            </a:r>
            <a:r>
              <a:rPr lang="zh-CN" altLang="en-US" sz="2000" b="1" dirty="0" smtClean="0">
                <a:solidFill>
                  <a:srgbClr val="060606"/>
                </a:solidFill>
                <a:latin typeface="Times New Roman" pitchFamily="18" charset="0"/>
                <a:ea typeface="楷体" pitchFamily="49" charset="-122"/>
                <a:sym typeface="Symbol"/>
              </a:rPr>
              <a:t>相互作用电子</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真实势；</a:t>
            </a:r>
            <a:endParaRPr lang="en-US" altLang="zh-CN" sz="2000" b="1" dirty="0" smtClean="0">
              <a:solidFill>
                <a:srgbClr val="060606"/>
              </a:solidFill>
              <a:latin typeface="Times New Roman" pitchFamily="18" charset="0"/>
              <a:ea typeface="楷体" pitchFamily="49" charset="-122"/>
              <a:sym typeface="Symbol"/>
            </a:endParaRPr>
          </a:p>
          <a:p>
            <a:r>
              <a:rPr lang="en-US" altLang="zh-CN" sz="2000" b="1" dirty="0" smtClean="0">
                <a:solidFill>
                  <a:srgbClr val="060606"/>
                </a:solidFill>
                <a:latin typeface="Times New Roman" pitchFamily="18" charset="0"/>
                <a:ea typeface="楷体" pitchFamily="49" charset="-122"/>
                <a:sym typeface="Symbol"/>
              </a:rPr>
              <a:t>(b)</a:t>
            </a:r>
            <a:r>
              <a:rPr lang="zh-CN" altLang="en-US" sz="2000" b="1" dirty="0" smtClean="0">
                <a:solidFill>
                  <a:srgbClr val="060606"/>
                </a:solidFill>
                <a:latin typeface="Times New Roman" pitchFamily="18" charset="0"/>
                <a:ea typeface="楷体" pitchFamily="49" charset="-122"/>
                <a:sym typeface="Symbol"/>
              </a:rPr>
              <a:t>无相互作用作用电子</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有效势。</a:t>
            </a:r>
            <a:endParaRPr lang="zh-CN" altLang="en-US" sz="2000" b="1" dirty="0">
              <a:solidFill>
                <a:srgbClr val="060606"/>
              </a:solidFill>
              <a:latin typeface="Times New Roman" pitchFamily="18" charset="0"/>
              <a:ea typeface="楷体" pitchFamily="49" charset="-122"/>
              <a:sym typeface="Symbol"/>
            </a:endParaRPr>
          </a:p>
        </p:txBody>
      </p:sp>
      <p:sp>
        <p:nvSpPr>
          <p:cNvPr id="35" name="TextBox 34"/>
          <p:cNvSpPr txBox="1"/>
          <p:nvPr/>
        </p:nvSpPr>
        <p:spPr>
          <a:xfrm>
            <a:off x="685800" y="5334000"/>
            <a:ext cx="8069838" cy="707886"/>
          </a:xfrm>
          <a:prstGeom prst="rect">
            <a:avLst/>
          </a:prstGeom>
          <a:noFill/>
        </p:spPr>
        <p:txBody>
          <a:bodyPr wrap="none" rtlCol="0">
            <a:spAutoFit/>
          </a:bodyPr>
          <a:lstStyle/>
          <a:p>
            <a:r>
              <a:rPr lang="zh-CN" altLang="en-US" sz="2000" b="1" dirty="0" smtClean="0">
                <a:solidFill>
                  <a:srgbClr val="060606"/>
                </a:solidFill>
                <a:latin typeface="Times New Roman" pitchFamily="18" charset="0"/>
                <a:ea typeface="楷体" pitchFamily="49" charset="-122"/>
                <a:sym typeface="Symbol"/>
              </a:rPr>
              <a:t>不需要任何可调参数，直接由几个基本物理量</a:t>
            </a:r>
            <a:r>
              <a:rPr lang="en-US" altLang="zh-CN" sz="2000" b="1" dirty="0" smtClean="0">
                <a:solidFill>
                  <a:srgbClr val="060606"/>
                </a:solidFill>
                <a:latin typeface="Times New Roman" pitchFamily="18" charset="0"/>
                <a:ea typeface="楷体" pitchFamily="49" charset="-122"/>
                <a:sym typeface="Symbol"/>
              </a:rPr>
              <a:t>(</a:t>
            </a:r>
            <a:r>
              <a:rPr lang="zh-CN" altLang="en-US" sz="2000" b="1" dirty="0" smtClean="0">
                <a:solidFill>
                  <a:srgbClr val="060606"/>
                </a:solidFill>
                <a:latin typeface="Times New Roman" pitchFamily="18" charset="0"/>
                <a:ea typeface="楷体" pitchFamily="49" charset="-122"/>
                <a:sym typeface="Symbol"/>
              </a:rPr>
              <a:t>晶格常数、原子序数等</a:t>
            </a:r>
            <a:r>
              <a:rPr lang="en-US" altLang="zh-CN" sz="2000" b="1" dirty="0" smtClean="0">
                <a:solidFill>
                  <a:srgbClr val="060606"/>
                </a:solidFill>
                <a:latin typeface="Times New Roman" pitchFamily="18" charset="0"/>
                <a:ea typeface="楷体" pitchFamily="49" charset="-122"/>
                <a:sym typeface="Symbol"/>
              </a:rPr>
              <a:t>)</a:t>
            </a:r>
          </a:p>
          <a:p>
            <a:r>
              <a:rPr lang="zh-CN" altLang="en-US" sz="2000" b="1" dirty="0" smtClean="0">
                <a:solidFill>
                  <a:srgbClr val="060606"/>
                </a:solidFill>
                <a:latin typeface="Times New Roman" pitchFamily="18" charset="0"/>
                <a:ea typeface="楷体" pitchFamily="49" charset="-122"/>
                <a:sym typeface="Symbol"/>
              </a:rPr>
              <a:t>和基本物理原理出发，通过自洽计算确定体系基态的性质。</a:t>
            </a:r>
            <a:endParaRPr lang="zh-CN" altLang="en-US" sz="2000" b="1" dirty="0">
              <a:solidFill>
                <a:srgbClr val="060606"/>
              </a:solidFill>
              <a:latin typeface="Times New Roman" pitchFamily="18" charset="0"/>
              <a:ea typeface="楷体" pitchFamily="49" charset="-122"/>
              <a:sym typeface="Symbol"/>
            </a:endParaRPr>
          </a:p>
        </p:txBody>
      </p:sp>
    </p:spTree>
  </p:cSld>
  <p:clrMapOvr>
    <a:masterClrMapping/>
  </p:clrMapOvr>
</p:sld>
</file>

<file path=ppt/theme/theme1.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a:solidFill>
            <a:srgbClr val="080808"/>
          </a:solidFill>
          <a:miter lim="800000"/>
          <a:headEnd/>
          <a:tailEnd type="stealth" w="med" len="lg"/>
        </a:ln>
      </a:spPr>
      <a:bodyPr wrap="none" rtlCol="0" anchor="ctr"/>
      <a:lstStyle>
        <a:defPPr algn="ctr">
          <a:defRPr/>
        </a:defPPr>
      </a:lstStyle>
    </a:spDef>
    <a:txDef>
      <a:spPr>
        <a:noFill/>
      </a:spPr>
      <a:bodyPr wrap="none" rtlCol="0">
        <a:spAutoFit/>
      </a:bodyPr>
      <a:lstStyle>
        <a:defPPr>
          <a:defRPr dirty="0" smtClean="0">
            <a:sym typeface="Symbol"/>
          </a:defRPr>
        </a:defPPr>
      </a:lstStyle>
    </a:tx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16435</TotalTime>
  <Pages>0</Pages>
  <Words>6831</Words>
  <Characters>0</Characters>
  <Application>Microsoft Office PowerPoint</Application>
  <DocSecurity>0</DocSecurity>
  <PresentationFormat>全屏显示(4:3)</PresentationFormat>
  <Lines>0</Lines>
  <Paragraphs>1190</Paragraphs>
  <Slides>132</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132</vt:i4>
      </vt:variant>
    </vt:vector>
  </HeadingPairs>
  <TitlesOfParts>
    <vt:vector size="134" baseType="lpstr">
      <vt:lpstr>Capsules</vt:lpstr>
      <vt:lpstr>Equation</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Liu</cp:lastModifiedBy>
  <cp:revision>1973</cp:revision>
  <cp:lastPrinted>1601-01-01T00:00:00Z</cp:lastPrinted>
  <dcterms:created xsi:type="dcterms:W3CDTF">1601-01-01T00:00:00Z</dcterms:created>
  <dcterms:modified xsi:type="dcterms:W3CDTF">2017-12-14T04:48:28Z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2052-6.6.0.2877</vt:lpwstr>
  </property>
</Properties>
</file>